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9" r:id="rId4"/>
    <p:sldId id="257" r:id="rId5"/>
    <p:sldId id="264" r:id="rId6"/>
    <p:sldId id="258" r:id="rId7"/>
    <p:sldId id="260" r:id="rId8"/>
    <p:sldId id="270" r:id="rId9"/>
    <p:sldId id="271" r:id="rId10"/>
    <p:sldId id="262" r:id="rId11"/>
    <p:sldId id="272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F6F"/>
    <a:srgbClr val="F1E9E3"/>
    <a:srgbClr val="30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/>
    <p:restoredTop sz="94710"/>
  </p:normalViewPr>
  <p:slideViewPr>
    <p:cSldViewPr snapToGrid="0">
      <p:cViewPr>
        <p:scale>
          <a:sx n="119" d="100"/>
          <a:sy n="119" d="100"/>
        </p:scale>
        <p:origin x="94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4.svg"/><Relationship Id="rId4" Type="http://schemas.openxmlformats.org/officeDocument/2006/relationships/image" Target="../media/image20.svg"/><Relationship Id="rId9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5.png"/><Relationship Id="rId10" Type="http://schemas.openxmlformats.org/officeDocument/2006/relationships/image" Target="../media/image24.svg"/><Relationship Id="rId4" Type="http://schemas.openxmlformats.org/officeDocument/2006/relationships/image" Target="../media/image20.svg"/><Relationship Id="rId9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B56F7-0A93-4D89-A8C0-5164E3942E3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B4DD8A-FE07-438F-8C1C-21911033BAC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Archia Light" panose="02000503000000020004" pitchFamily="2" charset="77"/>
            </a:rPr>
            <a:t>How to approach your investments</a:t>
          </a:r>
          <a:endParaRPr lang="en-US" b="0" i="0" dirty="0">
            <a:latin typeface="Archia Light" panose="02000503000000020004" pitchFamily="2" charset="77"/>
          </a:endParaRPr>
        </a:p>
      </dgm:t>
    </dgm:pt>
    <dgm:pt modelId="{3F85AEEA-0A39-4700-8FB9-90CDD132DF82}" type="parTrans" cxnId="{7E71E004-F151-454D-88FB-C8600CE787CE}">
      <dgm:prSet/>
      <dgm:spPr/>
      <dgm:t>
        <a:bodyPr/>
        <a:lstStyle/>
        <a:p>
          <a:endParaRPr lang="en-US" b="0" i="0">
            <a:latin typeface="Archia Light" panose="02000503000000020004" pitchFamily="2" charset="77"/>
          </a:endParaRPr>
        </a:p>
      </dgm:t>
    </dgm:pt>
    <dgm:pt modelId="{E3B95154-00CD-41FA-89E9-77D6CA11D9D5}" type="sibTrans" cxnId="{7E71E004-F151-454D-88FB-C8600CE787CE}">
      <dgm:prSet/>
      <dgm:spPr/>
      <dgm:t>
        <a:bodyPr/>
        <a:lstStyle/>
        <a:p>
          <a:endParaRPr lang="en-US" b="0" i="0">
            <a:latin typeface="Archia Light" panose="02000503000000020004" pitchFamily="2" charset="77"/>
          </a:endParaRPr>
        </a:p>
      </dgm:t>
    </dgm:pt>
    <dgm:pt modelId="{E7F696BF-08BD-41FE-A6F8-DE6A332DE4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Archia Light" panose="02000503000000020004" pitchFamily="2" charset="77"/>
            </a:rPr>
            <a:t>How to plan your investments </a:t>
          </a:r>
          <a:endParaRPr lang="en-US" b="0" i="0" dirty="0">
            <a:latin typeface="Archia Light" panose="02000503000000020004" pitchFamily="2" charset="77"/>
          </a:endParaRPr>
        </a:p>
      </dgm:t>
    </dgm:pt>
    <dgm:pt modelId="{A33E42AE-D372-4265-8F1A-23A47F13A9B0}" type="parTrans" cxnId="{667DF6ED-20B8-4BB7-B4BE-D98B1504161D}">
      <dgm:prSet/>
      <dgm:spPr/>
      <dgm:t>
        <a:bodyPr/>
        <a:lstStyle/>
        <a:p>
          <a:endParaRPr lang="en-US" b="0" i="0">
            <a:latin typeface="Archia Light" panose="02000503000000020004" pitchFamily="2" charset="77"/>
          </a:endParaRPr>
        </a:p>
      </dgm:t>
    </dgm:pt>
    <dgm:pt modelId="{7DB31761-8F80-44E6-A7D1-A3CC671E21C5}" type="sibTrans" cxnId="{667DF6ED-20B8-4BB7-B4BE-D98B1504161D}">
      <dgm:prSet/>
      <dgm:spPr/>
      <dgm:t>
        <a:bodyPr/>
        <a:lstStyle/>
        <a:p>
          <a:endParaRPr lang="en-US" b="0" i="0">
            <a:latin typeface="Archia Light" panose="02000503000000020004" pitchFamily="2" charset="77"/>
          </a:endParaRPr>
        </a:p>
      </dgm:t>
    </dgm:pt>
    <dgm:pt modelId="{04C524F1-723F-4360-B6C9-9CF1449799E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Archia Light" panose="02000503000000020004" pitchFamily="2" charset="77"/>
            </a:rPr>
            <a:t>How to make them work for you</a:t>
          </a:r>
          <a:endParaRPr lang="en-US" b="0" i="0" dirty="0">
            <a:latin typeface="Archia Light" panose="02000503000000020004" pitchFamily="2" charset="77"/>
          </a:endParaRPr>
        </a:p>
      </dgm:t>
    </dgm:pt>
    <dgm:pt modelId="{DEA1ED72-388A-4B16-9292-5C7B3351484E}" type="parTrans" cxnId="{946F6A8E-01DE-449D-BB8A-16232A48B8B4}">
      <dgm:prSet/>
      <dgm:spPr/>
      <dgm:t>
        <a:bodyPr/>
        <a:lstStyle/>
        <a:p>
          <a:endParaRPr lang="en-US" b="0" i="0">
            <a:latin typeface="Archia Light" panose="02000503000000020004" pitchFamily="2" charset="77"/>
          </a:endParaRPr>
        </a:p>
      </dgm:t>
    </dgm:pt>
    <dgm:pt modelId="{58244633-47EF-494D-80EE-64DDD5E21451}" type="sibTrans" cxnId="{946F6A8E-01DE-449D-BB8A-16232A48B8B4}">
      <dgm:prSet/>
      <dgm:spPr/>
      <dgm:t>
        <a:bodyPr/>
        <a:lstStyle/>
        <a:p>
          <a:endParaRPr lang="en-US" b="0" i="0">
            <a:latin typeface="Archia Light" panose="02000503000000020004" pitchFamily="2" charset="77"/>
          </a:endParaRPr>
        </a:p>
      </dgm:t>
    </dgm:pt>
    <dgm:pt modelId="{73DEB7A4-8563-4C05-863A-14AA695DD44A}" type="pres">
      <dgm:prSet presAssocID="{A5EB56F7-0A93-4D89-A8C0-5164E3942E3B}" presName="root" presStyleCnt="0">
        <dgm:presLayoutVars>
          <dgm:dir/>
          <dgm:resizeHandles val="exact"/>
        </dgm:presLayoutVars>
      </dgm:prSet>
      <dgm:spPr/>
    </dgm:pt>
    <dgm:pt modelId="{2A0B4977-6492-4BB2-A17A-17D87B4510A3}" type="pres">
      <dgm:prSet presAssocID="{CDB4DD8A-FE07-438F-8C1C-21911033BACD}" presName="compNode" presStyleCnt="0"/>
      <dgm:spPr/>
    </dgm:pt>
    <dgm:pt modelId="{DBDFE623-C4D0-48DC-953F-56CE52FBC875}" type="pres">
      <dgm:prSet presAssocID="{CDB4DD8A-FE07-438F-8C1C-21911033BA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2D5585C-5C32-4EEF-9FB6-5924DE9F8B58}" type="pres">
      <dgm:prSet presAssocID="{CDB4DD8A-FE07-438F-8C1C-21911033BACD}" presName="spaceRect" presStyleCnt="0"/>
      <dgm:spPr/>
    </dgm:pt>
    <dgm:pt modelId="{7DBD82D3-369E-4807-A5F0-2E4BFC8A48BF}" type="pres">
      <dgm:prSet presAssocID="{CDB4DD8A-FE07-438F-8C1C-21911033BACD}" presName="textRect" presStyleLbl="revTx" presStyleIdx="0" presStyleCnt="3">
        <dgm:presLayoutVars>
          <dgm:chMax val="1"/>
          <dgm:chPref val="1"/>
        </dgm:presLayoutVars>
      </dgm:prSet>
      <dgm:spPr/>
    </dgm:pt>
    <dgm:pt modelId="{2D424FC7-C553-4FB3-9F86-C87E3611188C}" type="pres">
      <dgm:prSet presAssocID="{E3B95154-00CD-41FA-89E9-77D6CA11D9D5}" presName="sibTrans" presStyleCnt="0"/>
      <dgm:spPr/>
    </dgm:pt>
    <dgm:pt modelId="{D739E2A9-79DF-488C-8E01-FCCA18B5EC58}" type="pres">
      <dgm:prSet presAssocID="{E7F696BF-08BD-41FE-A6F8-DE6A332DE451}" presName="compNode" presStyleCnt="0"/>
      <dgm:spPr/>
    </dgm:pt>
    <dgm:pt modelId="{766BC970-ADE0-4E66-A3E8-AC5E4C065B08}" type="pres">
      <dgm:prSet presAssocID="{E7F696BF-08BD-41FE-A6F8-DE6A332DE4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F861128-DF13-411C-BED7-2CD043852456}" type="pres">
      <dgm:prSet presAssocID="{E7F696BF-08BD-41FE-A6F8-DE6A332DE451}" presName="spaceRect" presStyleCnt="0"/>
      <dgm:spPr/>
    </dgm:pt>
    <dgm:pt modelId="{01E8E319-48E0-4B70-879B-97DD07FCB1CB}" type="pres">
      <dgm:prSet presAssocID="{E7F696BF-08BD-41FE-A6F8-DE6A332DE451}" presName="textRect" presStyleLbl="revTx" presStyleIdx="1" presStyleCnt="3">
        <dgm:presLayoutVars>
          <dgm:chMax val="1"/>
          <dgm:chPref val="1"/>
        </dgm:presLayoutVars>
      </dgm:prSet>
      <dgm:spPr/>
    </dgm:pt>
    <dgm:pt modelId="{6BF20CFA-3F45-483B-AF18-E3961F6A200C}" type="pres">
      <dgm:prSet presAssocID="{7DB31761-8F80-44E6-A7D1-A3CC671E21C5}" presName="sibTrans" presStyleCnt="0"/>
      <dgm:spPr/>
    </dgm:pt>
    <dgm:pt modelId="{7C142F57-144A-4774-95A4-F1A0AF84B765}" type="pres">
      <dgm:prSet presAssocID="{04C524F1-723F-4360-B6C9-9CF1449799EE}" presName="compNode" presStyleCnt="0"/>
      <dgm:spPr/>
    </dgm:pt>
    <dgm:pt modelId="{73A63EFA-9868-4188-840E-BA24EEE81951}" type="pres">
      <dgm:prSet presAssocID="{04C524F1-723F-4360-B6C9-9CF1449799E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6DA494B-5325-441B-99A4-86E427338F93}" type="pres">
      <dgm:prSet presAssocID="{04C524F1-723F-4360-B6C9-9CF1449799EE}" presName="spaceRect" presStyleCnt="0"/>
      <dgm:spPr/>
    </dgm:pt>
    <dgm:pt modelId="{6AD8CA03-6745-48D6-834B-6C5CDF027F94}" type="pres">
      <dgm:prSet presAssocID="{04C524F1-723F-4360-B6C9-9CF1449799E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71E004-F151-454D-88FB-C8600CE787CE}" srcId="{A5EB56F7-0A93-4D89-A8C0-5164E3942E3B}" destId="{CDB4DD8A-FE07-438F-8C1C-21911033BACD}" srcOrd="0" destOrd="0" parTransId="{3F85AEEA-0A39-4700-8FB9-90CDD132DF82}" sibTransId="{E3B95154-00CD-41FA-89E9-77D6CA11D9D5}"/>
    <dgm:cxn modelId="{54776320-89B3-462D-A16B-5C3801E40064}" type="presOf" srcId="{A5EB56F7-0A93-4D89-A8C0-5164E3942E3B}" destId="{73DEB7A4-8563-4C05-863A-14AA695DD44A}" srcOrd="0" destOrd="0" presId="urn:microsoft.com/office/officeart/2018/2/layout/IconLabelList"/>
    <dgm:cxn modelId="{3BCE1B73-B4F2-4122-9D2B-809813435DE3}" type="presOf" srcId="{04C524F1-723F-4360-B6C9-9CF1449799EE}" destId="{6AD8CA03-6745-48D6-834B-6C5CDF027F94}" srcOrd="0" destOrd="0" presId="urn:microsoft.com/office/officeart/2018/2/layout/IconLabelList"/>
    <dgm:cxn modelId="{946F6A8E-01DE-449D-BB8A-16232A48B8B4}" srcId="{A5EB56F7-0A93-4D89-A8C0-5164E3942E3B}" destId="{04C524F1-723F-4360-B6C9-9CF1449799EE}" srcOrd="2" destOrd="0" parTransId="{DEA1ED72-388A-4B16-9292-5C7B3351484E}" sibTransId="{58244633-47EF-494D-80EE-64DDD5E21451}"/>
    <dgm:cxn modelId="{E9F970B0-4D81-4066-A364-23FBF66A064C}" type="presOf" srcId="{CDB4DD8A-FE07-438F-8C1C-21911033BACD}" destId="{7DBD82D3-369E-4807-A5F0-2E4BFC8A48BF}" srcOrd="0" destOrd="0" presId="urn:microsoft.com/office/officeart/2018/2/layout/IconLabelList"/>
    <dgm:cxn modelId="{74664CCF-2C34-49A1-8D6E-EE67BB952BC8}" type="presOf" srcId="{E7F696BF-08BD-41FE-A6F8-DE6A332DE451}" destId="{01E8E319-48E0-4B70-879B-97DD07FCB1CB}" srcOrd="0" destOrd="0" presId="urn:microsoft.com/office/officeart/2018/2/layout/IconLabelList"/>
    <dgm:cxn modelId="{667DF6ED-20B8-4BB7-B4BE-D98B1504161D}" srcId="{A5EB56F7-0A93-4D89-A8C0-5164E3942E3B}" destId="{E7F696BF-08BD-41FE-A6F8-DE6A332DE451}" srcOrd="1" destOrd="0" parTransId="{A33E42AE-D372-4265-8F1A-23A47F13A9B0}" sibTransId="{7DB31761-8F80-44E6-A7D1-A3CC671E21C5}"/>
    <dgm:cxn modelId="{27CF779C-ABE1-4316-9842-569C1363DE09}" type="presParOf" srcId="{73DEB7A4-8563-4C05-863A-14AA695DD44A}" destId="{2A0B4977-6492-4BB2-A17A-17D87B4510A3}" srcOrd="0" destOrd="0" presId="urn:microsoft.com/office/officeart/2018/2/layout/IconLabelList"/>
    <dgm:cxn modelId="{5EFBF1E6-6DB1-4C9A-8963-CDEAF8F9C8EB}" type="presParOf" srcId="{2A0B4977-6492-4BB2-A17A-17D87B4510A3}" destId="{DBDFE623-C4D0-48DC-953F-56CE52FBC875}" srcOrd="0" destOrd="0" presId="urn:microsoft.com/office/officeart/2018/2/layout/IconLabelList"/>
    <dgm:cxn modelId="{E7E8F763-CB80-47C2-9148-E5E5195ADAAC}" type="presParOf" srcId="{2A0B4977-6492-4BB2-A17A-17D87B4510A3}" destId="{F2D5585C-5C32-4EEF-9FB6-5924DE9F8B58}" srcOrd="1" destOrd="0" presId="urn:microsoft.com/office/officeart/2018/2/layout/IconLabelList"/>
    <dgm:cxn modelId="{126A69DA-2D62-4971-9FA0-A75AE2D71515}" type="presParOf" srcId="{2A0B4977-6492-4BB2-A17A-17D87B4510A3}" destId="{7DBD82D3-369E-4807-A5F0-2E4BFC8A48BF}" srcOrd="2" destOrd="0" presId="urn:microsoft.com/office/officeart/2018/2/layout/IconLabelList"/>
    <dgm:cxn modelId="{C13AD573-A8F2-47A2-AC43-613C929D3F2F}" type="presParOf" srcId="{73DEB7A4-8563-4C05-863A-14AA695DD44A}" destId="{2D424FC7-C553-4FB3-9F86-C87E3611188C}" srcOrd="1" destOrd="0" presId="urn:microsoft.com/office/officeart/2018/2/layout/IconLabelList"/>
    <dgm:cxn modelId="{FB2FD80B-76BF-4CBA-ADCB-2777C7E94E0A}" type="presParOf" srcId="{73DEB7A4-8563-4C05-863A-14AA695DD44A}" destId="{D739E2A9-79DF-488C-8E01-FCCA18B5EC58}" srcOrd="2" destOrd="0" presId="urn:microsoft.com/office/officeart/2018/2/layout/IconLabelList"/>
    <dgm:cxn modelId="{A5541E92-BD00-4F71-AB56-ADB2079618CA}" type="presParOf" srcId="{D739E2A9-79DF-488C-8E01-FCCA18B5EC58}" destId="{766BC970-ADE0-4E66-A3E8-AC5E4C065B08}" srcOrd="0" destOrd="0" presId="urn:microsoft.com/office/officeart/2018/2/layout/IconLabelList"/>
    <dgm:cxn modelId="{B06B38AB-D001-48FF-ADCC-E416798BAB7F}" type="presParOf" srcId="{D739E2A9-79DF-488C-8E01-FCCA18B5EC58}" destId="{3F861128-DF13-411C-BED7-2CD043852456}" srcOrd="1" destOrd="0" presId="urn:microsoft.com/office/officeart/2018/2/layout/IconLabelList"/>
    <dgm:cxn modelId="{425B4264-0B62-4FDC-AC94-214C53102DCF}" type="presParOf" srcId="{D739E2A9-79DF-488C-8E01-FCCA18B5EC58}" destId="{01E8E319-48E0-4B70-879B-97DD07FCB1CB}" srcOrd="2" destOrd="0" presId="urn:microsoft.com/office/officeart/2018/2/layout/IconLabelList"/>
    <dgm:cxn modelId="{8780C765-5D18-4999-A884-842FB80E9E65}" type="presParOf" srcId="{73DEB7A4-8563-4C05-863A-14AA695DD44A}" destId="{6BF20CFA-3F45-483B-AF18-E3961F6A200C}" srcOrd="3" destOrd="0" presId="urn:microsoft.com/office/officeart/2018/2/layout/IconLabelList"/>
    <dgm:cxn modelId="{B7D8514E-4ADE-4400-A338-C23F80367D15}" type="presParOf" srcId="{73DEB7A4-8563-4C05-863A-14AA695DD44A}" destId="{7C142F57-144A-4774-95A4-F1A0AF84B765}" srcOrd="4" destOrd="0" presId="urn:microsoft.com/office/officeart/2018/2/layout/IconLabelList"/>
    <dgm:cxn modelId="{C46931DB-8576-4C91-87F4-FCEA67CBA5E8}" type="presParOf" srcId="{7C142F57-144A-4774-95A4-F1A0AF84B765}" destId="{73A63EFA-9868-4188-840E-BA24EEE81951}" srcOrd="0" destOrd="0" presId="urn:microsoft.com/office/officeart/2018/2/layout/IconLabelList"/>
    <dgm:cxn modelId="{C8D07195-B3CE-44A4-A5B3-0C61D7617FF0}" type="presParOf" srcId="{7C142F57-144A-4774-95A4-F1A0AF84B765}" destId="{A6DA494B-5325-441B-99A4-86E427338F93}" srcOrd="1" destOrd="0" presId="urn:microsoft.com/office/officeart/2018/2/layout/IconLabelList"/>
    <dgm:cxn modelId="{B008EDC5-8623-4D0D-999F-A5F46A95373D}" type="presParOf" srcId="{7C142F57-144A-4774-95A4-F1A0AF84B765}" destId="{6AD8CA03-6745-48D6-834B-6C5CDF027F9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3C93A-20A6-40DC-807C-4AC01015455C}" type="doc">
      <dgm:prSet loTypeId="urn:microsoft.com/office/officeart/2005/8/layout/matrix3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7EB49BE-7FD9-4561-87C0-A48D9F12D1D9}">
      <dgm:prSet custT="1"/>
      <dgm:spPr/>
      <dgm:t>
        <a:bodyPr/>
        <a:lstStyle/>
        <a:p>
          <a:r>
            <a:rPr lang="en-US" sz="2400" dirty="0">
              <a:latin typeface="Archia" panose="02000503000000020004" pitchFamily="2" charset="77"/>
            </a:rPr>
            <a:t>There is </a:t>
          </a:r>
          <a:r>
            <a:rPr lang="en-US" sz="2400" u="sng" dirty="0">
              <a:latin typeface="Archia" panose="02000503000000020004" pitchFamily="2" charset="77"/>
            </a:rPr>
            <a:t>no</a:t>
          </a:r>
          <a:r>
            <a:rPr lang="en-US" sz="2400" dirty="0">
              <a:latin typeface="Archia" panose="02000503000000020004" pitchFamily="2" charset="77"/>
            </a:rPr>
            <a:t> one size fits all</a:t>
          </a:r>
        </a:p>
      </dgm:t>
    </dgm:pt>
    <dgm:pt modelId="{34AF2661-0DE9-43A8-8DAC-82916559C87D}" type="parTrans" cxnId="{ADF68D0B-9242-44D1-A3D9-D06F187E231B}">
      <dgm:prSet/>
      <dgm:spPr/>
      <dgm:t>
        <a:bodyPr/>
        <a:lstStyle/>
        <a:p>
          <a:endParaRPr lang="en-US"/>
        </a:p>
      </dgm:t>
    </dgm:pt>
    <dgm:pt modelId="{05D6018C-6D70-46DA-BAB0-684FE00C5034}" type="sibTrans" cxnId="{ADF68D0B-9242-44D1-A3D9-D06F187E231B}">
      <dgm:prSet/>
      <dgm:spPr/>
      <dgm:t>
        <a:bodyPr/>
        <a:lstStyle/>
        <a:p>
          <a:endParaRPr lang="en-US"/>
        </a:p>
      </dgm:t>
    </dgm:pt>
    <dgm:pt modelId="{99EC8892-1343-4542-9487-5E5BE86F03FE}">
      <dgm:prSet custT="1"/>
      <dgm:spPr/>
      <dgm:t>
        <a:bodyPr/>
        <a:lstStyle/>
        <a:p>
          <a:r>
            <a:rPr lang="en-US" sz="1800" dirty="0">
              <a:latin typeface="Archia" panose="02000503000000020004" pitchFamily="2" charset="77"/>
            </a:rPr>
            <a:t>It depends on personal preference and risk tolerance </a:t>
          </a:r>
        </a:p>
      </dgm:t>
    </dgm:pt>
    <dgm:pt modelId="{9EB92FB6-9AFD-4170-B72A-59C51D03ACBD}" type="parTrans" cxnId="{786D8334-6290-4C6B-A94E-18113A65716B}">
      <dgm:prSet/>
      <dgm:spPr/>
      <dgm:t>
        <a:bodyPr/>
        <a:lstStyle/>
        <a:p>
          <a:endParaRPr lang="en-US"/>
        </a:p>
      </dgm:t>
    </dgm:pt>
    <dgm:pt modelId="{B7A381F0-304B-4B1E-9E82-7839B16BE75B}" type="sibTrans" cxnId="{786D8334-6290-4C6B-A94E-18113A65716B}">
      <dgm:prSet/>
      <dgm:spPr/>
      <dgm:t>
        <a:bodyPr/>
        <a:lstStyle/>
        <a:p>
          <a:endParaRPr lang="en-US"/>
        </a:p>
      </dgm:t>
    </dgm:pt>
    <dgm:pt modelId="{75FD3ADA-8972-4D1F-A2CF-48BECCFA70A7}">
      <dgm:prSet custT="1"/>
      <dgm:spPr/>
      <dgm:t>
        <a:bodyPr/>
        <a:lstStyle/>
        <a:p>
          <a:r>
            <a:rPr lang="en-US" sz="1800">
              <a:latin typeface="Archia" panose="02000503000000020004" pitchFamily="2" charset="77"/>
            </a:rPr>
            <a:t>How are you willing to part ways with your money?</a:t>
          </a:r>
        </a:p>
      </dgm:t>
    </dgm:pt>
    <dgm:pt modelId="{FEA18CD5-B6C4-4490-B57A-CE3919329613}" type="parTrans" cxnId="{E9EC4709-E416-4642-9DE4-FEA34FAA60F1}">
      <dgm:prSet/>
      <dgm:spPr/>
      <dgm:t>
        <a:bodyPr/>
        <a:lstStyle/>
        <a:p>
          <a:endParaRPr lang="en-US"/>
        </a:p>
      </dgm:t>
    </dgm:pt>
    <dgm:pt modelId="{65212085-D480-46D4-9724-815A385D5209}" type="sibTrans" cxnId="{E9EC4709-E416-4642-9DE4-FEA34FAA60F1}">
      <dgm:prSet/>
      <dgm:spPr/>
      <dgm:t>
        <a:bodyPr/>
        <a:lstStyle/>
        <a:p>
          <a:endParaRPr lang="en-US"/>
        </a:p>
      </dgm:t>
    </dgm:pt>
    <dgm:pt modelId="{60D43150-AE84-4C85-A27D-6F7E452BC707}">
      <dgm:prSet custT="1"/>
      <dgm:spPr/>
      <dgm:t>
        <a:bodyPr/>
        <a:lstStyle/>
        <a:p>
          <a:r>
            <a:rPr lang="en-US" sz="1800" dirty="0">
              <a:latin typeface="Archia" panose="02000503000000020004" pitchFamily="2" charset="77"/>
            </a:rPr>
            <a:t>How much money you need and are willing to put into a high-risk investment?</a:t>
          </a:r>
        </a:p>
      </dgm:t>
    </dgm:pt>
    <dgm:pt modelId="{A1CC95F1-8ECB-4682-AE5A-75DC8000C5A2}" type="parTrans" cxnId="{4813D06F-4F74-476E-8434-1500FDB1797D}">
      <dgm:prSet/>
      <dgm:spPr/>
      <dgm:t>
        <a:bodyPr/>
        <a:lstStyle/>
        <a:p>
          <a:endParaRPr lang="en-US"/>
        </a:p>
      </dgm:t>
    </dgm:pt>
    <dgm:pt modelId="{DB58242B-772C-4742-833F-BB4F56341DD9}" type="sibTrans" cxnId="{4813D06F-4F74-476E-8434-1500FDB1797D}">
      <dgm:prSet/>
      <dgm:spPr/>
      <dgm:t>
        <a:bodyPr/>
        <a:lstStyle/>
        <a:p>
          <a:endParaRPr lang="en-US"/>
        </a:p>
      </dgm:t>
    </dgm:pt>
    <dgm:pt modelId="{B08202AA-CB3A-2A4D-8DFB-1EAF6AAAF206}" type="pres">
      <dgm:prSet presAssocID="{A843C93A-20A6-40DC-807C-4AC01015455C}" presName="matrix" presStyleCnt="0">
        <dgm:presLayoutVars>
          <dgm:chMax val="1"/>
          <dgm:dir/>
          <dgm:resizeHandles val="exact"/>
        </dgm:presLayoutVars>
      </dgm:prSet>
      <dgm:spPr/>
    </dgm:pt>
    <dgm:pt modelId="{1D3777F1-A62D-BB4F-A7C1-8C4C1D04036F}" type="pres">
      <dgm:prSet presAssocID="{A843C93A-20A6-40DC-807C-4AC01015455C}" presName="diamond" presStyleLbl="bgShp" presStyleIdx="0" presStyleCnt="1"/>
      <dgm:spPr>
        <a:solidFill>
          <a:srgbClr val="81FF6F"/>
        </a:solidFill>
      </dgm:spPr>
    </dgm:pt>
    <dgm:pt modelId="{99BE00CE-1B74-EA45-9A91-6A9C6BC85B37}" type="pres">
      <dgm:prSet presAssocID="{A843C93A-20A6-40DC-807C-4AC01015455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73322F4-B607-3841-A59E-22CC8080BE4D}" type="pres">
      <dgm:prSet presAssocID="{A843C93A-20A6-40DC-807C-4AC01015455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3EBA9B-A80D-714F-A218-751FEA3A77A9}" type="pres">
      <dgm:prSet presAssocID="{A843C93A-20A6-40DC-807C-4AC01015455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92BE23-D36B-7B4F-8F51-11B900FBB5FC}" type="pres">
      <dgm:prSet presAssocID="{A843C93A-20A6-40DC-807C-4AC01015455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FBD0806-4216-934F-B531-85AD21B2F421}" type="presOf" srcId="{75FD3ADA-8972-4D1F-A2CF-48BECCFA70A7}" destId="{273EBA9B-A80D-714F-A218-751FEA3A77A9}" srcOrd="0" destOrd="0" presId="urn:microsoft.com/office/officeart/2005/8/layout/matrix3"/>
    <dgm:cxn modelId="{E9EC4709-E416-4642-9DE4-FEA34FAA60F1}" srcId="{A843C93A-20A6-40DC-807C-4AC01015455C}" destId="{75FD3ADA-8972-4D1F-A2CF-48BECCFA70A7}" srcOrd="2" destOrd="0" parTransId="{FEA18CD5-B6C4-4490-B57A-CE3919329613}" sibTransId="{65212085-D480-46D4-9724-815A385D5209}"/>
    <dgm:cxn modelId="{ADF68D0B-9242-44D1-A3D9-D06F187E231B}" srcId="{A843C93A-20A6-40DC-807C-4AC01015455C}" destId="{67EB49BE-7FD9-4561-87C0-A48D9F12D1D9}" srcOrd="0" destOrd="0" parTransId="{34AF2661-0DE9-43A8-8DAC-82916559C87D}" sibTransId="{05D6018C-6D70-46DA-BAB0-684FE00C5034}"/>
    <dgm:cxn modelId="{BEE10228-5145-4649-97D6-8929A307300F}" type="presOf" srcId="{67EB49BE-7FD9-4561-87C0-A48D9F12D1D9}" destId="{99BE00CE-1B74-EA45-9A91-6A9C6BC85B37}" srcOrd="0" destOrd="0" presId="urn:microsoft.com/office/officeart/2005/8/layout/matrix3"/>
    <dgm:cxn modelId="{786D8334-6290-4C6B-A94E-18113A65716B}" srcId="{A843C93A-20A6-40DC-807C-4AC01015455C}" destId="{99EC8892-1343-4542-9487-5E5BE86F03FE}" srcOrd="1" destOrd="0" parTransId="{9EB92FB6-9AFD-4170-B72A-59C51D03ACBD}" sibTransId="{B7A381F0-304B-4B1E-9E82-7839B16BE75B}"/>
    <dgm:cxn modelId="{6564264D-204A-E747-9A2B-B36EE83A7CFE}" type="presOf" srcId="{99EC8892-1343-4542-9487-5E5BE86F03FE}" destId="{173322F4-B607-3841-A59E-22CC8080BE4D}" srcOrd="0" destOrd="0" presId="urn:microsoft.com/office/officeart/2005/8/layout/matrix3"/>
    <dgm:cxn modelId="{4813D06F-4F74-476E-8434-1500FDB1797D}" srcId="{A843C93A-20A6-40DC-807C-4AC01015455C}" destId="{60D43150-AE84-4C85-A27D-6F7E452BC707}" srcOrd="3" destOrd="0" parTransId="{A1CC95F1-8ECB-4682-AE5A-75DC8000C5A2}" sibTransId="{DB58242B-772C-4742-833F-BB4F56341DD9}"/>
    <dgm:cxn modelId="{7E002872-3F1E-8B44-8875-B16753A05157}" type="presOf" srcId="{60D43150-AE84-4C85-A27D-6F7E452BC707}" destId="{7292BE23-D36B-7B4F-8F51-11B900FBB5FC}" srcOrd="0" destOrd="0" presId="urn:microsoft.com/office/officeart/2005/8/layout/matrix3"/>
    <dgm:cxn modelId="{3E18C1D4-02A0-9A4B-88F9-CD32A91A5913}" type="presOf" srcId="{A843C93A-20A6-40DC-807C-4AC01015455C}" destId="{B08202AA-CB3A-2A4D-8DFB-1EAF6AAAF206}" srcOrd="0" destOrd="0" presId="urn:microsoft.com/office/officeart/2005/8/layout/matrix3"/>
    <dgm:cxn modelId="{603536ED-517B-174A-B822-EBFC53F0F38A}" type="presParOf" srcId="{B08202AA-CB3A-2A4D-8DFB-1EAF6AAAF206}" destId="{1D3777F1-A62D-BB4F-A7C1-8C4C1D04036F}" srcOrd="0" destOrd="0" presId="urn:microsoft.com/office/officeart/2005/8/layout/matrix3"/>
    <dgm:cxn modelId="{06B7EDEC-AAB3-4C41-9E7D-3DB22A3A2285}" type="presParOf" srcId="{B08202AA-CB3A-2A4D-8DFB-1EAF6AAAF206}" destId="{99BE00CE-1B74-EA45-9A91-6A9C6BC85B37}" srcOrd="1" destOrd="0" presId="urn:microsoft.com/office/officeart/2005/8/layout/matrix3"/>
    <dgm:cxn modelId="{9005CE43-E7C5-6840-B36F-C2D521702418}" type="presParOf" srcId="{B08202AA-CB3A-2A4D-8DFB-1EAF6AAAF206}" destId="{173322F4-B607-3841-A59E-22CC8080BE4D}" srcOrd="2" destOrd="0" presId="urn:microsoft.com/office/officeart/2005/8/layout/matrix3"/>
    <dgm:cxn modelId="{A27600D9-2114-7A43-AE9E-2936A6A2F248}" type="presParOf" srcId="{B08202AA-CB3A-2A4D-8DFB-1EAF6AAAF206}" destId="{273EBA9B-A80D-714F-A218-751FEA3A77A9}" srcOrd="3" destOrd="0" presId="urn:microsoft.com/office/officeart/2005/8/layout/matrix3"/>
    <dgm:cxn modelId="{74DD2D68-6E36-F848-A254-82AFFA5877C2}" type="presParOf" srcId="{B08202AA-CB3A-2A4D-8DFB-1EAF6AAAF206}" destId="{7292BE23-D36B-7B4F-8F51-11B900FBB5F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250BA-2C93-4EB9-9FC3-45B090A4D879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99B562-4EB2-401A-BAC3-2DF616444E7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Archia" panose="02000503000000020004" pitchFamily="2" charset="77"/>
            </a:rPr>
            <a:t>Fixed Income - Safe, relatively liquid (3 months)</a:t>
          </a:r>
          <a:endParaRPr lang="en-US" dirty="0">
            <a:latin typeface="Archia" panose="02000503000000020004" pitchFamily="2" charset="77"/>
          </a:endParaRPr>
        </a:p>
      </dgm:t>
    </dgm:pt>
    <dgm:pt modelId="{41F7042B-4716-4F3F-8E05-9352827B62E0}" type="parTrans" cxnId="{9D12A96A-35B7-43EE-A32C-DF810EB09C63}">
      <dgm:prSet/>
      <dgm:spPr/>
      <dgm:t>
        <a:bodyPr/>
        <a:lstStyle/>
        <a:p>
          <a:endParaRPr lang="en-US"/>
        </a:p>
      </dgm:t>
    </dgm:pt>
    <dgm:pt modelId="{BFB900B3-BA56-4A4E-8663-FF0A46032D20}" type="sibTrans" cxnId="{9D12A96A-35B7-43EE-A32C-DF810EB09C63}">
      <dgm:prSet/>
      <dgm:spPr/>
      <dgm:t>
        <a:bodyPr/>
        <a:lstStyle/>
        <a:p>
          <a:endParaRPr lang="en-US"/>
        </a:p>
      </dgm:t>
    </dgm:pt>
    <dgm:pt modelId="{D2A4717D-B09A-49DF-948B-E195ABC1857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Archia" panose="02000503000000020004" pitchFamily="2" charset="77"/>
            </a:rPr>
            <a:t>Real estate, - Safe, not as liquid (although we provide liquidity for </a:t>
          </a:r>
          <a:r>
            <a:rPr lang="en-GB" dirty="0">
              <a:latin typeface="Archia" panose="02000503000000020004" pitchFamily="2" charset="77"/>
            </a:rPr>
            <a:t>R</a:t>
          </a:r>
          <a:r>
            <a:rPr lang="en-GB" b="0" i="0" dirty="0">
              <a:latin typeface="Archia" panose="02000503000000020004" pitchFamily="2" charset="77"/>
            </a:rPr>
            <a:t>asmala)</a:t>
          </a:r>
          <a:endParaRPr lang="en-US" dirty="0">
            <a:latin typeface="Archia" panose="02000503000000020004" pitchFamily="2" charset="77"/>
          </a:endParaRPr>
        </a:p>
      </dgm:t>
    </dgm:pt>
    <dgm:pt modelId="{708902A4-9916-4955-92CB-A18D9C78B2E8}" type="parTrans" cxnId="{967F5BEA-6DEC-4A8F-93CF-FCDE9E22814A}">
      <dgm:prSet/>
      <dgm:spPr/>
      <dgm:t>
        <a:bodyPr/>
        <a:lstStyle/>
        <a:p>
          <a:endParaRPr lang="en-US"/>
        </a:p>
      </dgm:t>
    </dgm:pt>
    <dgm:pt modelId="{0964EBEA-0FC4-424D-B590-68FBB3597F4C}" type="sibTrans" cxnId="{967F5BEA-6DEC-4A8F-93CF-FCDE9E22814A}">
      <dgm:prSet/>
      <dgm:spPr/>
      <dgm:t>
        <a:bodyPr/>
        <a:lstStyle/>
        <a:p>
          <a:endParaRPr lang="en-US"/>
        </a:p>
      </dgm:t>
    </dgm:pt>
    <dgm:pt modelId="{386CCA73-5384-4C38-9D40-D855F1288CE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>
              <a:latin typeface="Archia" panose="02000503000000020004" pitchFamily="2" charset="77"/>
            </a:rPr>
            <a:t>Stocks and shares - more low-med risk but has higher growth profile, instant access</a:t>
          </a:r>
          <a:endParaRPr lang="en-US">
            <a:latin typeface="Archia" panose="02000503000000020004" pitchFamily="2" charset="77"/>
          </a:endParaRPr>
        </a:p>
      </dgm:t>
    </dgm:pt>
    <dgm:pt modelId="{5C683EF7-3CE2-40EB-9D65-1F125FA17F90}" type="parTrans" cxnId="{BD8538AC-18DA-4D13-9534-EDC4A660C36E}">
      <dgm:prSet/>
      <dgm:spPr/>
      <dgm:t>
        <a:bodyPr/>
        <a:lstStyle/>
        <a:p>
          <a:endParaRPr lang="en-US"/>
        </a:p>
      </dgm:t>
    </dgm:pt>
    <dgm:pt modelId="{B987B201-FC21-49D8-B6E7-6B6BF874B0C2}" type="sibTrans" cxnId="{BD8538AC-18DA-4D13-9534-EDC4A660C36E}">
      <dgm:prSet/>
      <dgm:spPr/>
      <dgm:t>
        <a:bodyPr/>
        <a:lstStyle/>
        <a:p>
          <a:endParaRPr lang="en-US"/>
        </a:p>
      </dgm:t>
    </dgm:pt>
    <dgm:pt modelId="{7F15C4C3-AE29-4186-B25B-148A3096F7B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Archia" panose="02000503000000020004" pitchFamily="2" charset="77"/>
            </a:rPr>
            <a:t>Private Equity - long term investing, medium risk</a:t>
          </a:r>
          <a:endParaRPr lang="en-US" dirty="0">
            <a:latin typeface="Archia" panose="02000503000000020004" pitchFamily="2" charset="77"/>
          </a:endParaRPr>
        </a:p>
      </dgm:t>
    </dgm:pt>
    <dgm:pt modelId="{CBC24A56-2C58-4CAB-A23A-212273217D40}" type="parTrans" cxnId="{5BF1D3DD-E097-43BF-9797-22D07950DECC}">
      <dgm:prSet/>
      <dgm:spPr/>
      <dgm:t>
        <a:bodyPr/>
        <a:lstStyle/>
        <a:p>
          <a:endParaRPr lang="en-US"/>
        </a:p>
      </dgm:t>
    </dgm:pt>
    <dgm:pt modelId="{E920151B-BCAE-4777-BCFF-39C648006548}" type="sibTrans" cxnId="{5BF1D3DD-E097-43BF-9797-22D07950DECC}">
      <dgm:prSet/>
      <dgm:spPr/>
      <dgm:t>
        <a:bodyPr/>
        <a:lstStyle/>
        <a:p>
          <a:endParaRPr lang="en-US"/>
        </a:p>
      </dgm:t>
    </dgm:pt>
    <dgm:pt modelId="{5C82BDDD-B791-48C5-AB91-071B182EA51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>
              <a:latin typeface="Archia" panose="02000503000000020004" pitchFamily="2" charset="77"/>
            </a:rPr>
            <a:t>Venture Capital - long term investing, high risk</a:t>
          </a:r>
          <a:endParaRPr lang="en-US" dirty="0">
            <a:latin typeface="Archia" panose="02000503000000020004" pitchFamily="2" charset="77"/>
          </a:endParaRPr>
        </a:p>
      </dgm:t>
    </dgm:pt>
    <dgm:pt modelId="{6D621E93-A576-4265-A955-2567486B3B1E}" type="parTrans" cxnId="{3488E6BB-B6E8-43EF-84F9-DDC3CAD8C262}">
      <dgm:prSet/>
      <dgm:spPr/>
      <dgm:t>
        <a:bodyPr/>
        <a:lstStyle/>
        <a:p>
          <a:endParaRPr lang="en-US"/>
        </a:p>
      </dgm:t>
    </dgm:pt>
    <dgm:pt modelId="{00BE31D3-17E7-4F45-B1FC-538BDCE59557}" type="sibTrans" cxnId="{3488E6BB-B6E8-43EF-84F9-DDC3CAD8C262}">
      <dgm:prSet/>
      <dgm:spPr/>
      <dgm:t>
        <a:bodyPr/>
        <a:lstStyle/>
        <a:p>
          <a:endParaRPr lang="en-US"/>
        </a:p>
      </dgm:t>
    </dgm:pt>
    <dgm:pt modelId="{85AB3777-E135-442B-A934-455DA8E9DCF5}" type="pres">
      <dgm:prSet presAssocID="{20D250BA-2C93-4EB9-9FC3-45B090A4D879}" presName="root" presStyleCnt="0">
        <dgm:presLayoutVars>
          <dgm:dir/>
          <dgm:resizeHandles val="exact"/>
        </dgm:presLayoutVars>
      </dgm:prSet>
      <dgm:spPr/>
    </dgm:pt>
    <dgm:pt modelId="{4C6D85E0-F3D0-4DBB-898F-F6119959130A}" type="pres">
      <dgm:prSet presAssocID="{C699B562-4EB2-401A-BAC3-2DF616444E74}" presName="compNode" presStyleCnt="0"/>
      <dgm:spPr/>
    </dgm:pt>
    <dgm:pt modelId="{E16B6CCA-A2D6-4735-A3A7-E211A76C81FC}" type="pres">
      <dgm:prSet presAssocID="{C699B562-4EB2-401A-BAC3-2DF616444E74}" presName="bgRect" presStyleLbl="bgShp" presStyleIdx="0" presStyleCnt="5"/>
      <dgm:spPr>
        <a:solidFill>
          <a:schemeClr val="bg1"/>
        </a:solidFill>
      </dgm:spPr>
    </dgm:pt>
    <dgm:pt modelId="{15404948-5E11-4D73-ADFA-2CB13BBDB365}" type="pres">
      <dgm:prSet presAssocID="{C699B562-4EB2-401A-BAC3-2DF616444E7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EBF9ACAA-7D66-4763-B10D-8D5FB891A05F}" type="pres">
      <dgm:prSet presAssocID="{C699B562-4EB2-401A-BAC3-2DF616444E74}" presName="spaceRect" presStyleCnt="0"/>
      <dgm:spPr/>
    </dgm:pt>
    <dgm:pt modelId="{59790363-C9EA-4766-BADA-08ADE0EB12F2}" type="pres">
      <dgm:prSet presAssocID="{C699B562-4EB2-401A-BAC3-2DF616444E74}" presName="parTx" presStyleLbl="revTx" presStyleIdx="0" presStyleCnt="5">
        <dgm:presLayoutVars>
          <dgm:chMax val="0"/>
          <dgm:chPref val="0"/>
        </dgm:presLayoutVars>
      </dgm:prSet>
      <dgm:spPr/>
    </dgm:pt>
    <dgm:pt modelId="{732454A1-1E97-4F7B-BEC7-CEC8BD6A0967}" type="pres">
      <dgm:prSet presAssocID="{BFB900B3-BA56-4A4E-8663-FF0A46032D20}" presName="sibTrans" presStyleCnt="0"/>
      <dgm:spPr/>
    </dgm:pt>
    <dgm:pt modelId="{630BA3BF-0C60-446F-B5B2-6DD1D2F68900}" type="pres">
      <dgm:prSet presAssocID="{D2A4717D-B09A-49DF-948B-E195ABC18577}" presName="compNode" presStyleCnt="0"/>
      <dgm:spPr/>
    </dgm:pt>
    <dgm:pt modelId="{C96DC4B2-D61B-47B7-8B73-E28DC4DAF7CA}" type="pres">
      <dgm:prSet presAssocID="{D2A4717D-B09A-49DF-948B-E195ABC18577}" presName="bgRect" presStyleLbl="bgShp" presStyleIdx="1" presStyleCnt="5"/>
      <dgm:spPr>
        <a:solidFill>
          <a:schemeClr val="bg1"/>
        </a:solidFill>
      </dgm:spPr>
    </dgm:pt>
    <dgm:pt modelId="{AA470068-6B8D-4AA9-B86C-DBEF503FC59D}" type="pres">
      <dgm:prSet presAssocID="{D2A4717D-B09A-49DF-948B-E195ABC1857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0610E844-650E-4847-88D1-A505411B6A55}" type="pres">
      <dgm:prSet presAssocID="{D2A4717D-B09A-49DF-948B-E195ABC18577}" presName="spaceRect" presStyleCnt="0"/>
      <dgm:spPr/>
    </dgm:pt>
    <dgm:pt modelId="{57702615-446F-4C80-83F5-FE4790473E5C}" type="pres">
      <dgm:prSet presAssocID="{D2A4717D-B09A-49DF-948B-E195ABC18577}" presName="parTx" presStyleLbl="revTx" presStyleIdx="1" presStyleCnt="5">
        <dgm:presLayoutVars>
          <dgm:chMax val="0"/>
          <dgm:chPref val="0"/>
        </dgm:presLayoutVars>
      </dgm:prSet>
      <dgm:spPr/>
    </dgm:pt>
    <dgm:pt modelId="{E2A9B94F-F75E-410C-8A34-FF1233E9C4F5}" type="pres">
      <dgm:prSet presAssocID="{0964EBEA-0FC4-424D-B590-68FBB3597F4C}" presName="sibTrans" presStyleCnt="0"/>
      <dgm:spPr/>
    </dgm:pt>
    <dgm:pt modelId="{11FF3BA4-F985-4DA4-9112-54E8B2B45B0F}" type="pres">
      <dgm:prSet presAssocID="{386CCA73-5384-4C38-9D40-D855F1288CE5}" presName="compNode" presStyleCnt="0"/>
      <dgm:spPr/>
    </dgm:pt>
    <dgm:pt modelId="{2B973880-E987-40BB-9E90-4A79F66804C6}" type="pres">
      <dgm:prSet presAssocID="{386CCA73-5384-4C38-9D40-D855F1288CE5}" presName="bgRect" presStyleLbl="bgShp" presStyleIdx="2" presStyleCnt="5"/>
      <dgm:spPr>
        <a:solidFill>
          <a:schemeClr val="bg1"/>
        </a:solidFill>
      </dgm:spPr>
    </dgm:pt>
    <dgm:pt modelId="{7B1F85DC-4EB6-4FBA-93EA-E1309CE70880}" type="pres">
      <dgm:prSet presAssocID="{386CCA73-5384-4C38-9D40-D855F1288CE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D5BB99C-B362-42C1-8EFA-92175F016808}" type="pres">
      <dgm:prSet presAssocID="{386CCA73-5384-4C38-9D40-D855F1288CE5}" presName="spaceRect" presStyleCnt="0"/>
      <dgm:spPr/>
    </dgm:pt>
    <dgm:pt modelId="{A7D8325A-B964-47FD-8141-77405467DC6B}" type="pres">
      <dgm:prSet presAssocID="{386CCA73-5384-4C38-9D40-D855F1288CE5}" presName="parTx" presStyleLbl="revTx" presStyleIdx="2" presStyleCnt="5">
        <dgm:presLayoutVars>
          <dgm:chMax val="0"/>
          <dgm:chPref val="0"/>
        </dgm:presLayoutVars>
      </dgm:prSet>
      <dgm:spPr/>
    </dgm:pt>
    <dgm:pt modelId="{F71F8657-7DD4-4C9B-95D8-C971D3021DCB}" type="pres">
      <dgm:prSet presAssocID="{B987B201-FC21-49D8-B6E7-6B6BF874B0C2}" presName="sibTrans" presStyleCnt="0"/>
      <dgm:spPr/>
    </dgm:pt>
    <dgm:pt modelId="{E4159704-FE1B-433F-BF51-7B13944B546B}" type="pres">
      <dgm:prSet presAssocID="{7F15C4C3-AE29-4186-B25B-148A3096F7B4}" presName="compNode" presStyleCnt="0"/>
      <dgm:spPr/>
    </dgm:pt>
    <dgm:pt modelId="{063A180A-FFF9-42D6-9F8D-08F25A67A480}" type="pres">
      <dgm:prSet presAssocID="{7F15C4C3-AE29-4186-B25B-148A3096F7B4}" presName="bgRect" presStyleLbl="bgShp" presStyleIdx="3" presStyleCnt="5"/>
      <dgm:spPr>
        <a:solidFill>
          <a:schemeClr val="bg1"/>
        </a:solidFill>
      </dgm:spPr>
    </dgm:pt>
    <dgm:pt modelId="{EA62DE3A-4B8F-449B-8C60-D2A84BD0C9D0}" type="pres">
      <dgm:prSet presAssocID="{7F15C4C3-AE29-4186-B25B-148A3096F7B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59485F6E-70E0-426D-9CC2-DEB0340F2563}" type="pres">
      <dgm:prSet presAssocID="{7F15C4C3-AE29-4186-B25B-148A3096F7B4}" presName="spaceRect" presStyleCnt="0"/>
      <dgm:spPr/>
    </dgm:pt>
    <dgm:pt modelId="{64FD581D-064D-4C7A-94BD-E74800583FDE}" type="pres">
      <dgm:prSet presAssocID="{7F15C4C3-AE29-4186-B25B-148A3096F7B4}" presName="parTx" presStyleLbl="revTx" presStyleIdx="3" presStyleCnt="5">
        <dgm:presLayoutVars>
          <dgm:chMax val="0"/>
          <dgm:chPref val="0"/>
        </dgm:presLayoutVars>
      </dgm:prSet>
      <dgm:spPr/>
    </dgm:pt>
    <dgm:pt modelId="{362F411E-831D-42AB-9B32-F1B0CB5C516E}" type="pres">
      <dgm:prSet presAssocID="{E920151B-BCAE-4777-BCFF-39C648006548}" presName="sibTrans" presStyleCnt="0"/>
      <dgm:spPr/>
    </dgm:pt>
    <dgm:pt modelId="{20D00CBD-E7A5-494E-A67E-E0FE782D6C16}" type="pres">
      <dgm:prSet presAssocID="{5C82BDDD-B791-48C5-AB91-071B182EA516}" presName="compNode" presStyleCnt="0"/>
      <dgm:spPr/>
    </dgm:pt>
    <dgm:pt modelId="{558E1D8D-D132-46EA-BE9C-66E834EA4B11}" type="pres">
      <dgm:prSet presAssocID="{5C82BDDD-B791-48C5-AB91-071B182EA516}" presName="bgRect" presStyleLbl="bgShp" presStyleIdx="4" presStyleCnt="5"/>
      <dgm:spPr>
        <a:solidFill>
          <a:schemeClr val="bg1"/>
        </a:solidFill>
      </dgm:spPr>
    </dgm:pt>
    <dgm:pt modelId="{93A03C5A-D835-4932-9622-DE1DF4F12462}" type="pres">
      <dgm:prSet presAssocID="{5C82BDDD-B791-48C5-AB91-071B182EA51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D189473-5EEF-4062-8442-D54425BBBA17}" type="pres">
      <dgm:prSet presAssocID="{5C82BDDD-B791-48C5-AB91-071B182EA516}" presName="spaceRect" presStyleCnt="0"/>
      <dgm:spPr/>
    </dgm:pt>
    <dgm:pt modelId="{40A00575-062B-445D-A17C-10AA4C6425E4}" type="pres">
      <dgm:prSet presAssocID="{5C82BDDD-B791-48C5-AB91-071B182EA51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7BB8F05-D0E8-4E18-BC33-5BB8D3F6175F}" type="presOf" srcId="{5C82BDDD-B791-48C5-AB91-071B182EA516}" destId="{40A00575-062B-445D-A17C-10AA4C6425E4}" srcOrd="0" destOrd="0" presId="urn:microsoft.com/office/officeart/2018/2/layout/IconVerticalSolidList"/>
    <dgm:cxn modelId="{5D529828-E1CF-4459-9F43-58D23049A6DC}" type="presOf" srcId="{C699B562-4EB2-401A-BAC3-2DF616444E74}" destId="{59790363-C9EA-4766-BADA-08ADE0EB12F2}" srcOrd="0" destOrd="0" presId="urn:microsoft.com/office/officeart/2018/2/layout/IconVerticalSolidList"/>
    <dgm:cxn modelId="{9D12A96A-35B7-43EE-A32C-DF810EB09C63}" srcId="{20D250BA-2C93-4EB9-9FC3-45B090A4D879}" destId="{C699B562-4EB2-401A-BAC3-2DF616444E74}" srcOrd="0" destOrd="0" parTransId="{41F7042B-4716-4F3F-8E05-9352827B62E0}" sibTransId="{BFB900B3-BA56-4A4E-8663-FF0A46032D20}"/>
    <dgm:cxn modelId="{EABC9775-88CC-44E2-9320-CB2848AB72C2}" type="presOf" srcId="{386CCA73-5384-4C38-9D40-D855F1288CE5}" destId="{A7D8325A-B964-47FD-8141-77405467DC6B}" srcOrd="0" destOrd="0" presId="urn:microsoft.com/office/officeart/2018/2/layout/IconVerticalSolidList"/>
    <dgm:cxn modelId="{16F7A17B-6371-4939-9C0A-7D1DC1A31CE5}" type="presOf" srcId="{D2A4717D-B09A-49DF-948B-E195ABC18577}" destId="{57702615-446F-4C80-83F5-FE4790473E5C}" srcOrd="0" destOrd="0" presId="urn:microsoft.com/office/officeart/2018/2/layout/IconVerticalSolidList"/>
    <dgm:cxn modelId="{BD8538AC-18DA-4D13-9534-EDC4A660C36E}" srcId="{20D250BA-2C93-4EB9-9FC3-45B090A4D879}" destId="{386CCA73-5384-4C38-9D40-D855F1288CE5}" srcOrd="2" destOrd="0" parTransId="{5C683EF7-3CE2-40EB-9D65-1F125FA17F90}" sibTransId="{B987B201-FC21-49D8-B6E7-6B6BF874B0C2}"/>
    <dgm:cxn modelId="{D4C3BABA-9359-49BB-B3A0-86B2FBD23FFF}" type="presOf" srcId="{20D250BA-2C93-4EB9-9FC3-45B090A4D879}" destId="{85AB3777-E135-442B-A934-455DA8E9DCF5}" srcOrd="0" destOrd="0" presId="urn:microsoft.com/office/officeart/2018/2/layout/IconVerticalSolidList"/>
    <dgm:cxn modelId="{3488E6BB-B6E8-43EF-84F9-DDC3CAD8C262}" srcId="{20D250BA-2C93-4EB9-9FC3-45B090A4D879}" destId="{5C82BDDD-B791-48C5-AB91-071B182EA516}" srcOrd="4" destOrd="0" parTransId="{6D621E93-A576-4265-A955-2567486B3B1E}" sibTransId="{00BE31D3-17E7-4F45-B1FC-538BDCE59557}"/>
    <dgm:cxn modelId="{9C061ED3-F867-4A89-B22F-32A2F735A34A}" type="presOf" srcId="{7F15C4C3-AE29-4186-B25B-148A3096F7B4}" destId="{64FD581D-064D-4C7A-94BD-E74800583FDE}" srcOrd="0" destOrd="0" presId="urn:microsoft.com/office/officeart/2018/2/layout/IconVerticalSolidList"/>
    <dgm:cxn modelId="{5BF1D3DD-E097-43BF-9797-22D07950DECC}" srcId="{20D250BA-2C93-4EB9-9FC3-45B090A4D879}" destId="{7F15C4C3-AE29-4186-B25B-148A3096F7B4}" srcOrd="3" destOrd="0" parTransId="{CBC24A56-2C58-4CAB-A23A-212273217D40}" sibTransId="{E920151B-BCAE-4777-BCFF-39C648006548}"/>
    <dgm:cxn modelId="{967F5BEA-6DEC-4A8F-93CF-FCDE9E22814A}" srcId="{20D250BA-2C93-4EB9-9FC3-45B090A4D879}" destId="{D2A4717D-B09A-49DF-948B-E195ABC18577}" srcOrd="1" destOrd="0" parTransId="{708902A4-9916-4955-92CB-A18D9C78B2E8}" sibTransId="{0964EBEA-0FC4-424D-B590-68FBB3597F4C}"/>
    <dgm:cxn modelId="{056A7575-E228-41F5-B599-7EF205A94C82}" type="presParOf" srcId="{85AB3777-E135-442B-A934-455DA8E9DCF5}" destId="{4C6D85E0-F3D0-4DBB-898F-F6119959130A}" srcOrd="0" destOrd="0" presId="urn:microsoft.com/office/officeart/2018/2/layout/IconVerticalSolidList"/>
    <dgm:cxn modelId="{1175F392-54C9-467C-B3E5-65ABB5AEF424}" type="presParOf" srcId="{4C6D85E0-F3D0-4DBB-898F-F6119959130A}" destId="{E16B6CCA-A2D6-4735-A3A7-E211A76C81FC}" srcOrd="0" destOrd="0" presId="urn:microsoft.com/office/officeart/2018/2/layout/IconVerticalSolidList"/>
    <dgm:cxn modelId="{CECA61B5-FE98-4DB0-898B-9ABE908C6E04}" type="presParOf" srcId="{4C6D85E0-F3D0-4DBB-898F-F6119959130A}" destId="{15404948-5E11-4D73-ADFA-2CB13BBDB365}" srcOrd="1" destOrd="0" presId="urn:microsoft.com/office/officeart/2018/2/layout/IconVerticalSolidList"/>
    <dgm:cxn modelId="{59473B7F-67E4-4EBF-BA15-9AF792123A6D}" type="presParOf" srcId="{4C6D85E0-F3D0-4DBB-898F-F6119959130A}" destId="{EBF9ACAA-7D66-4763-B10D-8D5FB891A05F}" srcOrd="2" destOrd="0" presId="urn:microsoft.com/office/officeart/2018/2/layout/IconVerticalSolidList"/>
    <dgm:cxn modelId="{98F2BFF2-F507-4431-9EEA-1A38EE9966E5}" type="presParOf" srcId="{4C6D85E0-F3D0-4DBB-898F-F6119959130A}" destId="{59790363-C9EA-4766-BADA-08ADE0EB12F2}" srcOrd="3" destOrd="0" presId="urn:microsoft.com/office/officeart/2018/2/layout/IconVerticalSolidList"/>
    <dgm:cxn modelId="{A136F29F-BCA9-4DDB-8DF4-78902D61F109}" type="presParOf" srcId="{85AB3777-E135-442B-A934-455DA8E9DCF5}" destId="{732454A1-1E97-4F7B-BEC7-CEC8BD6A0967}" srcOrd="1" destOrd="0" presId="urn:microsoft.com/office/officeart/2018/2/layout/IconVerticalSolidList"/>
    <dgm:cxn modelId="{A0F657F4-5E5D-493A-AC9D-3471559D5CFD}" type="presParOf" srcId="{85AB3777-E135-442B-A934-455DA8E9DCF5}" destId="{630BA3BF-0C60-446F-B5B2-6DD1D2F68900}" srcOrd="2" destOrd="0" presId="urn:microsoft.com/office/officeart/2018/2/layout/IconVerticalSolidList"/>
    <dgm:cxn modelId="{A65C8FBA-E2A5-4ECB-B88E-ABCCF78601A9}" type="presParOf" srcId="{630BA3BF-0C60-446F-B5B2-6DD1D2F68900}" destId="{C96DC4B2-D61B-47B7-8B73-E28DC4DAF7CA}" srcOrd="0" destOrd="0" presId="urn:microsoft.com/office/officeart/2018/2/layout/IconVerticalSolidList"/>
    <dgm:cxn modelId="{718D7AE4-B97D-4EC6-9FDF-9F0F5288CC32}" type="presParOf" srcId="{630BA3BF-0C60-446F-B5B2-6DD1D2F68900}" destId="{AA470068-6B8D-4AA9-B86C-DBEF503FC59D}" srcOrd="1" destOrd="0" presId="urn:microsoft.com/office/officeart/2018/2/layout/IconVerticalSolidList"/>
    <dgm:cxn modelId="{77AA2E11-1959-4D37-A15A-484367A5D305}" type="presParOf" srcId="{630BA3BF-0C60-446F-B5B2-6DD1D2F68900}" destId="{0610E844-650E-4847-88D1-A505411B6A55}" srcOrd="2" destOrd="0" presId="urn:microsoft.com/office/officeart/2018/2/layout/IconVerticalSolidList"/>
    <dgm:cxn modelId="{56A45530-252C-413F-B575-7F9ADF03148D}" type="presParOf" srcId="{630BA3BF-0C60-446F-B5B2-6DD1D2F68900}" destId="{57702615-446F-4C80-83F5-FE4790473E5C}" srcOrd="3" destOrd="0" presId="urn:microsoft.com/office/officeart/2018/2/layout/IconVerticalSolidList"/>
    <dgm:cxn modelId="{B6E6BC24-18F1-4D61-A779-6B9356BBA918}" type="presParOf" srcId="{85AB3777-E135-442B-A934-455DA8E9DCF5}" destId="{E2A9B94F-F75E-410C-8A34-FF1233E9C4F5}" srcOrd="3" destOrd="0" presId="urn:microsoft.com/office/officeart/2018/2/layout/IconVerticalSolidList"/>
    <dgm:cxn modelId="{BDD65573-79D5-4D2C-8F81-1DBEAA20F1BC}" type="presParOf" srcId="{85AB3777-E135-442B-A934-455DA8E9DCF5}" destId="{11FF3BA4-F985-4DA4-9112-54E8B2B45B0F}" srcOrd="4" destOrd="0" presId="urn:microsoft.com/office/officeart/2018/2/layout/IconVerticalSolidList"/>
    <dgm:cxn modelId="{C02D4D29-D2E4-4223-90B3-DBDC2041A050}" type="presParOf" srcId="{11FF3BA4-F985-4DA4-9112-54E8B2B45B0F}" destId="{2B973880-E987-40BB-9E90-4A79F66804C6}" srcOrd="0" destOrd="0" presId="urn:microsoft.com/office/officeart/2018/2/layout/IconVerticalSolidList"/>
    <dgm:cxn modelId="{1D02D6BB-77D0-47B3-93B3-CE9743F5E172}" type="presParOf" srcId="{11FF3BA4-F985-4DA4-9112-54E8B2B45B0F}" destId="{7B1F85DC-4EB6-4FBA-93EA-E1309CE70880}" srcOrd="1" destOrd="0" presId="urn:microsoft.com/office/officeart/2018/2/layout/IconVerticalSolidList"/>
    <dgm:cxn modelId="{95F8A877-50BF-497B-8784-9DF58D1D502F}" type="presParOf" srcId="{11FF3BA4-F985-4DA4-9112-54E8B2B45B0F}" destId="{ED5BB99C-B362-42C1-8EFA-92175F016808}" srcOrd="2" destOrd="0" presId="urn:microsoft.com/office/officeart/2018/2/layout/IconVerticalSolidList"/>
    <dgm:cxn modelId="{BD5AF170-8DDB-4AE7-900A-C46DC37B9717}" type="presParOf" srcId="{11FF3BA4-F985-4DA4-9112-54E8B2B45B0F}" destId="{A7D8325A-B964-47FD-8141-77405467DC6B}" srcOrd="3" destOrd="0" presId="urn:microsoft.com/office/officeart/2018/2/layout/IconVerticalSolidList"/>
    <dgm:cxn modelId="{7FFEE684-C642-477D-9685-0465F977F3AE}" type="presParOf" srcId="{85AB3777-E135-442B-A934-455DA8E9DCF5}" destId="{F71F8657-7DD4-4C9B-95D8-C971D3021DCB}" srcOrd="5" destOrd="0" presId="urn:microsoft.com/office/officeart/2018/2/layout/IconVerticalSolidList"/>
    <dgm:cxn modelId="{D109C83B-2463-4A7A-B1D1-1C6A131204DA}" type="presParOf" srcId="{85AB3777-E135-442B-A934-455DA8E9DCF5}" destId="{E4159704-FE1B-433F-BF51-7B13944B546B}" srcOrd="6" destOrd="0" presId="urn:microsoft.com/office/officeart/2018/2/layout/IconVerticalSolidList"/>
    <dgm:cxn modelId="{CAAE01D8-3519-4CBB-BADA-2951564E5149}" type="presParOf" srcId="{E4159704-FE1B-433F-BF51-7B13944B546B}" destId="{063A180A-FFF9-42D6-9F8D-08F25A67A480}" srcOrd="0" destOrd="0" presId="urn:microsoft.com/office/officeart/2018/2/layout/IconVerticalSolidList"/>
    <dgm:cxn modelId="{F97F19CF-D350-4F90-A575-4805A6E7D9AD}" type="presParOf" srcId="{E4159704-FE1B-433F-BF51-7B13944B546B}" destId="{EA62DE3A-4B8F-449B-8C60-D2A84BD0C9D0}" srcOrd="1" destOrd="0" presId="urn:microsoft.com/office/officeart/2018/2/layout/IconVerticalSolidList"/>
    <dgm:cxn modelId="{28B99E4A-8D39-4348-84AC-EB33FDA0D9DA}" type="presParOf" srcId="{E4159704-FE1B-433F-BF51-7B13944B546B}" destId="{59485F6E-70E0-426D-9CC2-DEB0340F2563}" srcOrd="2" destOrd="0" presId="urn:microsoft.com/office/officeart/2018/2/layout/IconVerticalSolidList"/>
    <dgm:cxn modelId="{89DC0676-1ABD-4E05-8F37-00F9D48EE4F4}" type="presParOf" srcId="{E4159704-FE1B-433F-BF51-7B13944B546B}" destId="{64FD581D-064D-4C7A-94BD-E74800583FDE}" srcOrd="3" destOrd="0" presId="urn:microsoft.com/office/officeart/2018/2/layout/IconVerticalSolidList"/>
    <dgm:cxn modelId="{14748B70-B7BC-4948-B7F1-7DE5D2483152}" type="presParOf" srcId="{85AB3777-E135-442B-A934-455DA8E9DCF5}" destId="{362F411E-831D-42AB-9B32-F1B0CB5C516E}" srcOrd="7" destOrd="0" presId="urn:microsoft.com/office/officeart/2018/2/layout/IconVerticalSolidList"/>
    <dgm:cxn modelId="{B22A6ADD-8A1F-4BF8-8FF6-D926A129B9F1}" type="presParOf" srcId="{85AB3777-E135-442B-A934-455DA8E9DCF5}" destId="{20D00CBD-E7A5-494E-A67E-E0FE782D6C16}" srcOrd="8" destOrd="0" presId="urn:microsoft.com/office/officeart/2018/2/layout/IconVerticalSolidList"/>
    <dgm:cxn modelId="{F8A66FF1-BC30-4E0F-A6F9-ADF8B6003EF6}" type="presParOf" srcId="{20D00CBD-E7A5-494E-A67E-E0FE782D6C16}" destId="{558E1D8D-D132-46EA-BE9C-66E834EA4B11}" srcOrd="0" destOrd="0" presId="urn:microsoft.com/office/officeart/2018/2/layout/IconVerticalSolidList"/>
    <dgm:cxn modelId="{DB192377-9B64-4DC1-A43A-F65382351D19}" type="presParOf" srcId="{20D00CBD-E7A5-494E-A67E-E0FE782D6C16}" destId="{93A03C5A-D835-4932-9622-DE1DF4F12462}" srcOrd="1" destOrd="0" presId="urn:microsoft.com/office/officeart/2018/2/layout/IconVerticalSolidList"/>
    <dgm:cxn modelId="{38649DEB-B9D9-413A-8E7D-9D1C9C3D5C31}" type="presParOf" srcId="{20D00CBD-E7A5-494E-A67E-E0FE782D6C16}" destId="{0D189473-5EEF-4062-8442-D54425BBBA17}" srcOrd="2" destOrd="0" presId="urn:microsoft.com/office/officeart/2018/2/layout/IconVerticalSolidList"/>
    <dgm:cxn modelId="{F453C0DC-70B8-4698-8096-A2A7069BABBD}" type="presParOf" srcId="{20D00CBD-E7A5-494E-A67E-E0FE782D6C16}" destId="{40A00575-062B-445D-A17C-10AA4C6425E4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FE623-C4D0-48DC-953F-56CE52FBC875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D82D3-369E-4807-A5F0-2E4BFC8A48BF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>
              <a:latin typeface="Archia Light" panose="02000503000000020004" pitchFamily="2" charset="77"/>
            </a:rPr>
            <a:t>How to approach your investments</a:t>
          </a:r>
          <a:endParaRPr lang="en-US" sz="2300" b="0" i="0" kern="1200" dirty="0">
            <a:latin typeface="Archia Light" panose="02000503000000020004" pitchFamily="2" charset="77"/>
          </a:endParaRPr>
        </a:p>
      </dsp:txBody>
      <dsp:txXfrm>
        <a:off x="417971" y="2644140"/>
        <a:ext cx="2889450" cy="720000"/>
      </dsp:txXfrm>
    </dsp:sp>
    <dsp:sp modelId="{766BC970-ADE0-4E66-A3E8-AC5E4C065B08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8E319-48E0-4B70-879B-97DD07FCB1CB}">
      <dsp:nvSpPr>
        <dsp:cNvPr id="0" name=""/>
        <dsp:cNvSpPr/>
      </dsp:nvSpPr>
      <dsp:spPr>
        <a:xfrm>
          <a:off x="3813074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>
              <a:latin typeface="Archia Light" panose="02000503000000020004" pitchFamily="2" charset="77"/>
            </a:rPr>
            <a:t>How to plan your investments </a:t>
          </a:r>
          <a:endParaRPr lang="en-US" sz="2300" b="0" i="0" kern="1200" dirty="0">
            <a:latin typeface="Archia Light" panose="02000503000000020004" pitchFamily="2" charset="77"/>
          </a:endParaRPr>
        </a:p>
      </dsp:txBody>
      <dsp:txXfrm>
        <a:off x="3813074" y="2644140"/>
        <a:ext cx="2889450" cy="720000"/>
      </dsp:txXfrm>
    </dsp:sp>
    <dsp:sp modelId="{73A63EFA-9868-4188-840E-BA24EEE81951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8CA03-6745-48D6-834B-6C5CDF027F94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0" i="0" kern="1200" dirty="0">
              <a:latin typeface="Archia Light" panose="02000503000000020004" pitchFamily="2" charset="77"/>
            </a:rPr>
            <a:t>How to make them work for you</a:t>
          </a:r>
          <a:endParaRPr lang="en-US" sz="2300" b="0" i="0" kern="1200" dirty="0">
            <a:latin typeface="Archia Light" panose="02000503000000020004" pitchFamily="2" charset="77"/>
          </a:endParaRPr>
        </a:p>
      </dsp:txBody>
      <dsp:txXfrm>
        <a:off x="7208178" y="2644140"/>
        <a:ext cx="28894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77F1-A62D-BB4F-A7C1-8C4C1D04036F}">
      <dsp:nvSpPr>
        <dsp:cNvPr id="0" name=""/>
        <dsp:cNvSpPr/>
      </dsp:nvSpPr>
      <dsp:spPr>
        <a:xfrm>
          <a:off x="2730428" y="0"/>
          <a:ext cx="5054745" cy="5054745"/>
        </a:xfrm>
        <a:prstGeom prst="diamond">
          <a:avLst/>
        </a:prstGeom>
        <a:solidFill>
          <a:srgbClr val="81FF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E00CE-1B74-EA45-9A91-6A9C6BC85B37}">
      <dsp:nvSpPr>
        <dsp:cNvPr id="0" name=""/>
        <dsp:cNvSpPr/>
      </dsp:nvSpPr>
      <dsp:spPr>
        <a:xfrm>
          <a:off x="3210628" y="480200"/>
          <a:ext cx="1971350" cy="19713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chia" panose="02000503000000020004" pitchFamily="2" charset="77"/>
            </a:rPr>
            <a:t>There is </a:t>
          </a:r>
          <a:r>
            <a:rPr lang="en-US" sz="2400" u="sng" kern="1200" dirty="0">
              <a:latin typeface="Archia" panose="02000503000000020004" pitchFamily="2" charset="77"/>
            </a:rPr>
            <a:t>no</a:t>
          </a:r>
          <a:r>
            <a:rPr lang="en-US" sz="2400" kern="1200" dirty="0">
              <a:latin typeface="Archia" panose="02000503000000020004" pitchFamily="2" charset="77"/>
            </a:rPr>
            <a:t> one size fits all</a:t>
          </a:r>
        </a:p>
      </dsp:txBody>
      <dsp:txXfrm>
        <a:off x="3306861" y="576433"/>
        <a:ext cx="1778884" cy="1778884"/>
      </dsp:txXfrm>
    </dsp:sp>
    <dsp:sp modelId="{173322F4-B607-3841-A59E-22CC8080BE4D}">
      <dsp:nvSpPr>
        <dsp:cNvPr id="0" name=""/>
        <dsp:cNvSpPr/>
      </dsp:nvSpPr>
      <dsp:spPr>
        <a:xfrm>
          <a:off x="5333621" y="480200"/>
          <a:ext cx="1971350" cy="19713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chia" panose="02000503000000020004" pitchFamily="2" charset="77"/>
            </a:rPr>
            <a:t>It depends on personal preference and risk tolerance </a:t>
          </a:r>
        </a:p>
      </dsp:txBody>
      <dsp:txXfrm>
        <a:off x="5429854" y="576433"/>
        <a:ext cx="1778884" cy="1778884"/>
      </dsp:txXfrm>
    </dsp:sp>
    <dsp:sp modelId="{273EBA9B-A80D-714F-A218-751FEA3A77A9}">
      <dsp:nvSpPr>
        <dsp:cNvPr id="0" name=""/>
        <dsp:cNvSpPr/>
      </dsp:nvSpPr>
      <dsp:spPr>
        <a:xfrm>
          <a:off x="3210628" y="2603193"/>
          <a:ext cx="1971350" cy="19713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chia" panose="02000503000000020004" pitchFamily="2" charset="77"/>
            </a:rPr>
            <a:t>How are you willing to part ways with your money?</a:t>
          </a:r>
        </a:p>
      </dsp:txBody>
      <dsp:txXfrm>
        <a:off x="3306861" y="2699426"/>
        <a:ext cx="1778884" cy="1778884"/>
      </dsp:txXfrm>
    </dsp:sp>
    <dsp:sp modelId="{7292BE23-D36B-7B4F-8F51-11B900FBB5FC}">
      <dsp:nvSpPr>
        <dsp:cNvPr id="0" name=""/>
        <dsp:cNvSpPr/>
      </dsp:nvSpPr>
      <dsp:spPr>
        <a:xfrm>
          <a:off x="5333621" y="2603193"/>
          <a:ext cx="1971350" cy="19713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chia" panose="02000503000000020004" pitchFamily="2" charset="77"/>
            </a:rPr>
            <a:t>How much money you need and are willing to put into a high-risk investment?</a:t>
          </a:r>
        </a:p>
      </dsp:txBody>
      <dsp:txXfrm>
        <a:off x="5429854" y="2699426"/>
        <a:ext cx="1778884" cy="1778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B6CCA-A2D6-4735-A3A7-E211A76C81FC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404948-5E11-4D73-ADFA-2CB13BBDB365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790363-C9EA-4766-BADA-08ADE0EB12F2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Archia" panose="02000503000000020004" pitchFamily="2" charset="77"/>
            </a:rPr>
            <a:t>Fixed Income - Safe, relatively liquid (3 months)</a:t>
          </a:r>
          <a:endParaRPr lang="en-US" sz="1800" kern="1200" dirty="0">
            <a:latin typeface="Archia" panose="02000503000000020004" pitchFamily="2" charset="77"/>
          </a:endParaRPr>
        </a:p>
      </dsp:txBody>
      <dsp:txXfrm>
        <a:off x="836323" y="3399"/>
        <a:ext cx="9679276" cy="724089"/>
      </dsp:txXfrm>
    </dsp:sp>
    <dsp:sp modelId="{C96DC4B2-D61B-47B7-8B73-E28DC4DAF7CA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470068-6B8D-4AA9-B86C-DBEF503FC59D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702615-446F-4C80-83F5-FE4790473E5C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Archia" panose="02000503000000020004" pitchFamily="2" charset="77"/>
            </a:rPr>
            <a:t>Real estate, - Safe, not as liquid (although we provide liquidity for </a:t>
          </a:r>
          <a:r>
            <a:rPr lang="en-GB" sz="1800" kern="1200" dirty="0">
              <a:latin typeface="Archia" panose="02000503000000020004" pitchFamily="2" charset="77"/>
            </a:rPr>
            <a:t>R</a:t>
          </a:r>
          <a:r>
            <a:rPr lang="en-GB" sz="1800" b="0" i="0" kern="1200" dirty="0">
              <a:latin typeface="Archia" panose="02000503000000020004" pitchFamily="2" charset="77"/>
            </a:rPr>
            <a:t>asmala)</a:t>
          </a:r>
          <a:endParaRPr lang="en-US" sz="1800" kern="1200" dirty="0">
            <a:latin typeface="Archia" panose="02000503000000020004" pitchFamily="2" charset="77"/>
          </a:endParaRPr>
        </a:p>
      </dsp:txBody>
      <dsp:txXfrm>
        <a:off x="836323" y="908511"/>
        <a:ext cx="9679276" cy="724089"/>
      </dsp:txXfrm>
    </dsp:sp>
    <dsp:sp modelId="{2B973880-E987-40BB-9E90-4A79F66804C6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1F85DC-4EB6-4FBA-93EA-E1309CE70880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D8325A-B964-47FD-8141-77405467DC6B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latin typeface="Archia" panose="02000503000000020004" pitchFamily="2" charset="77"/>
            </a:rPr>
            <a:t>Stocks and shares - more low-med risk but has higher growth profile, instant access</a:t>
          </a:r>
          <a:endParaRPr lang="en-US" sz="1800" kern="1200">
            <a:latin typeface="Archia" panose="02000503000000020004" pitchFamily="2" charset="77"/>
          </a:endParaRPr>
        </a:p>
      </dsp:txBody>
      <dsp:txXfrm>
        <a:off x="836323" y="1813624"/>
        <a:ext cx="9679276" cy="724089"/>
      </dsp:txXfrm>
    </dsp:sp>
    <dsp:sp modelId="{063A180A-FFF9-42D6-9F8D-08F25A67A480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2DE3A-4B8F-449B-8C60-D2A84BD0C9D0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FD581D-064D-4C7A-94BD-E74800583FDE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Archia" panose="02000503000000020004" pitchFamily="2" charset="77"/>
            </a:rPr>
            <a:t>Private Equity - long term investing, medium risk</a:t>
          </a:r>
          <a:endParaRPr lang="en-US" sz="1800" kern="1200" dirty="0">
            <a:latin typeface="Archia" panose="02000503000000020004" pitchFamily="2" charset="77"/>
          </a:endParaRPr>
        </a:p>
      </dsp:txBody>
      <dsp:txXfrm>
        <a:off x="836323" y="2718736"/>
        <a:ext cx="9679276" cy="724089"/>
      </dsp:txXfrm>
    </dsp:sp>
    <dsp:sp modelId="{558E1D8D-D132-46EA-BE9C-66E834EA4B11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A03C5A-D835-4932-9622-DE1DF4F12462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A00575-062B-445D-A17C-10AA4C6425E4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>
              <a:latin typeface="Archia" panose="02000503000000020004" pitchFamily="2" charset="77"/>
            </a:rPr>
            <a:t>Venture Capital - long term investing, high risk</a:t>
          </a:r>
          <a:endParaRPr lang="en-US" sz="1800" kern="1200" dirty="0">
            <a:latin typeface="Archia" panose="02000503000000020004" pitchFamily="2" charset="77"/>
          </a:endParaRPr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AD27-44C7-77CE-56EB-50301B09A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6611E-FDF6-85DA-4606-20B823D38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110A7-85CD-F298-C0E1-41736FD4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E015-D0E7-505A-4689-A3090801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BC119-F1F0-0B1E-A811-8F0BC087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B46B-1C1E-A6FA-E78C-EE3B96CA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4FD45-E418-A75D-A72B-020FB1BE2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2B8E-2BCD-93EB-4E07-886C27BD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080F-A92A-24A5-60AB-7139B9D3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E912-1545-88F5-60B6-73156FD1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B7917A-A1AF-21D3-E106-2A34FB970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DA702-7445-5355-1652-D13F2A880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78411-B59F-E335-5A33-1CDB244D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DA7E-8C58-C2D7-063D-1DA412C3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3AC3D-40D2-AAC3-2A2F-C3FACBF1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BC26-D173-E7AF-5515-F0C27E56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7CC7C-81C2-EC5B-5AD9-E7059164F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B176-8923-ECAF-25A5-FF5F1C6E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88D8-4F3D-7931-8031-6F5191B9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7DB9-1968-4FE0-1414-B06CD5A9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6299-899B-1350-A044-05A5FE4D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0028B-AC0F-0D69-26D3-097A73CF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F7575-CDD4-55E0-CBE0-9263A178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2C5D3-731A-DE72-7AB0-19737B092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1BD5B-8AA9-346E-78BF-009A1D9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9388-B9E5-C346-B7E9-501AA750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1BFA-8576-DEA9-8ABE-D1371C90D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99108-9C36-8137-A579-BD4D74E4B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A134A-D569-6076-2CFC-A7149F32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C6A5-4302-3968-F2C4-3F369217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2FFEF-34B7-EFFB-169D-F60B0491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D656-7AC3-6698-64C2-7A5E1D6B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3EA50-755E-2DBC-49E2-82A2D06E9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456FF-A0A7-399A-FF36-39DE2518F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D0998-9588-BA56-9BB9-330DDB265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61AF1-90CE-5AAF-1A5E-17093B307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25173-5D08-8B02-FD65-C5B6FF90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6F49E-3F54-AC54-D41F-1D31DA41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F9D4B-8423-D73E-FEB9-84CDA0CB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2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1C01-1CB2-47A1-686F-66DBC3EF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6BD5A-20B3-8417-5770-3E36CBF4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49BD0-EB88-8969-8455-0B936DA1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51BBA-124F-CFD1-5547-4972A37D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7A9AA-9954-9AED-97DF-A31334AF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B2E8B-0367-1465-4EF3-39F5E0BC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A1FFE-D4A1-3EA9-EBE5-D17413EC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7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89B04-39E6-A361-94FD-95B0A9DF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E9D9-D648-90A1-E130-08AC6614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D9011-6DAE-CFD1-4E04-6B1EBE8B8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244A9-7F04-B512-BC4A-A5632FBB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F6034-68B0-FA05-5014-DB2449FB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A40D3-9B29-B352-FB5F-B7B3FE8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5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527E-23EC-0B6B-6AFD-3E244240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56892-1E75-6335-D984-BAFFFF5DD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41221-98AC-3D73-8EF0-B9BE42D6D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B036-83EF-4AD6-C865-27034735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0FC5A-97DC-E473-A2E1-8BC6A34C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70F1B-A15E-7AF9-2229-DE3A4A9F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809FD-E07C-C0F9-03A4-D0EBA4C5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7D6A4-F177-5A0C-DEC7-583117EB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E1283-BAD4-DC9B-86A6-553B6AC6DD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F7734A-3BF0-7C44-AAF9-496501B7EDFD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DE43D-384F-5D40-67E3-C375DC5B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C6213-B302-BBA8-867B-AD40B585F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C698F-695F-EF4A-9F89-8BA540D9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BA3D-6B37-C6B8-D35F-D4D2BF527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395" y="1537999"/>
            <a:ext cx="5988424" cy="2387600"/>
          </a:xfrm>
        </p:spPr>
        <p:txBody>
          <a:bodyPr anchor="ctr">
            <a:noAutofit/>
          </a:bodyPr>
          <a:lstStyle/>
          <a:p>
            <a:pPr algn="l"/>
            <a:r>
              <a:rPr lang="en-GB" sz="4000" b="1" dirty="0">
                <a:solidFill>
                  <a:srgbClr val="81FF6F"/>
                </a:solidFill>
                <a:latin typeface="Archia SemiBold" panose="02000503000000020004" pitchFamily="2" charset="77"/>
              </a:rPr>
              <a:t>H</a:t>
            </a:r>
            <a:r>
              <a:rPr lang="en-GB" sz="4000" b="1" dirty="0">
                <a:solidFill>
                  <a:srgbClr val="81FF6F"/>
                </a:solidFill>
                <a:effectLst/>
                <a:latin typeface="Archia SemiBold" panose="02000503000000020004" pitchFamily="2" charset="77"/>
              </a:rPr>
              <a:t>ow to approach and plan your investments and how to make them work for you</a:t>
            </a:r>
            <a:endParaRPr lang="en-US" sz="4000" b="1" dirty="0">
              <a:solidFill>
                <a:srgbClr val="81FF6F"/>
              </a:solidFill>
              <a:latin typeface="Archia SemiBold" panose="02000503000000020004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2B4FC-97D1-5C24-83CE-D7A1A0308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7395" y="4019220"/>
            <a:ext cx="5710518" cy="1655762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  <a:t>Cur8 Investor Club June 2024</a:t>
            </a:r>
          </a:p>
        </p:txBody>
      </p:sp>
      <p:pic>
        <p:nvPicPr>
          <p:cNvPr id="7" name="Picture 6" descr="A black background with white text and green arrow&#10;&#10;Description automatically generated">
            <a:extLst>
              <a:ext uri="{FF2B5EF4-FFF2-40B4-BE49-F238E27FC236}">
                <a16:creationId xmlns:a16="http://schemas.microsoft.com/office/drawing/2014/main" id="{414A95DF-7CF2-3628-2EB2-DD23D9C70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3" y="1358023"/>
            <a:ext cx="4025153" cy="41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9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325A7C-C624-DD25-99D1-CF184936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Understanding your risk profile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E4B591F3-2FD0-F471-8453-20D757736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2293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92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BA3D-6B37-C6B8-D35F-D4D2BF527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864" y="2235200"/>
            <a:ext cx="9822271" cy="23876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Self-certification Walkthrough </a:t>
            </a:r>
          </a:p>
        </p:txBody>
      </p:sp>
    </p:spTree>
    <p:extLst>
      <p:ext uri="{BB962C8B-B14F-4D97-AF65-F5344CB8AC3E}">
        <p14:creationId xmlns:p14="http://schemas.microsoft.com/office/powerpoint/2010/main" val="31792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BA3D-6B37-C6B8-D35F-D4D2BF527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864" y="2235200"/>
            <a:ext cx="9822271" cy="23876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53178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A395-5409-3245-EFAB-02CD0D9B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1FF6F"/>
                </a:solidFill>
                <a:latin typeface="Archia" panose="02000503000000020004" pitchFamily="2" charset="77"/>
              </a:rPr>
              <a:t>The Cur8 Investor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5413-7F94-EE84-349B-60BC4A5C7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  <a:t>From the point of singing up for the Cur8 platform you will be a member of an investment syndicate </a:t>
            </a:r>
            <a:b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</a:br>
            <a:endParaRPr lang="en-US" dirty="0">
              <a:solidFill>
                <a:schemeClr val="bg1"/>
              </a:solidFill>
              <a:latin typeface="Archia" panose="02000503000000020004" pitchFamily="2" charset="77"/>
            </a:endParaRPr>
          </a:p>
          <a:p>
            <a:r>
              <a:rPr lang="en-US" dirty="0">
                <a:solidFill>
                  <a:schemeClr val="bg1"/>
                </a:solidFill>
                <a:latin typeface="Archia" panose="02000503000000020004" pitchFamily="2" charset="77"/>
              </a:rPr>
              <a:t>After 6 months as a member of a syndicate you qualify to invest with Cur8 Capital as a </a:t>
            </a:r>
            <a:r>
              <a:rPr lang="en-US" i="1" dirty="0">
                <a:solidFill>
                  <a:srgbClr val="81FF6F"/>
                </a:solidFill>
                <a:latin typeface="Archia" panose="02000503000000020004" pitchFamily="2" charset="77"/>
              </a:rPr>
              <a:t>sophisticated investor</a:t>
            </a:r>
            <a:endParaRPr lang="en-US" dirty="0">
              <a:solidFill>
                <a:srgbClr val="81FF6F"/>
              </a:solidFill>
              <a:latin typeface="Archia" panose="02000503000000020004" pitchFamily="2" charset="77"/>
            </a:endParaRPr>
          </a:p>
        </p:txBody>
      </p:sp>
      <p:pic>
        <p:nvPicPr>
          <p:cNvPr id="5" name="Graphic 4" descr="Rocket with solid fill">
            <a:extLst>
              <a:ext uri="{FF2B5EF4-FFF2-40B4-BE49-F238E27FC236}">
                <a16:creationId xmlns:a16="http://schemas.microsoft.com/office/drawing/2014/main" id="{A4DB0DEF-A6DF-65D1-BFC7-85C98FE01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809" y="4414693"/>
            <a:ext cx="2078182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A395-5409-3245-EFAB-02CD0D9B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chia" panose="02000503000000020004" pitchFamily="2" charset="77"/>
              </a:rPr>
              <a:t>If you registered before </a:t>
            </a:r>
            <a:r>
              <a:rPr lang="en-US" sz="3200" u="sng" dirty="0">
                <a:solidFill>
                  <a:schemeClr val="bg1"/>
                </a:solidFill>
                <a:latin typeface="Archia" panose="02000503000000020004" pitchFamily="2" charset="77"/>
              </a:rPr>
              <a:t>4th December 2024</a:t>
            </a:r>
            <a:r>
              <a:rPr lang="en-US" sz="3200" dirty="0">
                <a:solidFill>
                  <a:schemeClr val="bg1"/>
                </a:solidFill>
                <a:latin typeface="Archia" panose="02000503000000020004" pitchFamily="2" charset="77"/>
              </a:rPr>
              <a:t>, you are now eligible to self-certify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E4AF7D-5B77-F7E8-6C8B-B5DA4920F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211889" cy="4867667"/>
          </a:xfrm>
        </p:spPr>
      </p:pic>
    </p:spTree>
    <p:extLst>
      <p:ext uri="{BB962C8B-B14F-4D97-AF65-F5344CB8AC3E}">
        <p14:creationId xmlns:p14="http://schemas.microsoft.com/office/powerpoint/2010/main" val="420115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D6B88-906D-DF6E-4F35-70E1BF3E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latin typeface="Archia SemiBold" panose="02000503000000020004" pitchFamily="2" charset="77"/>
              </a:rPr>
              <a:t>This month</a:t>
            </a:r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D22EDD27-0755-C0C5-D544-9E581A1CD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5886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71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4C009-B1F5-C1A1-FEF3-9504F58C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chia" panose="02000503000000020004" pitchFamily="2" charset="77"/>
              </a:rPr>
              <a:t>A Good Portfolio Meets Your Goals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0DE8DF7-3A23-203D-26F5-31504D4BD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37880"/>
              </p:ext>
            </p:extLst>
          </p:nvPr>
        </p:nvGraphicFramePr>
        <p:xfrm>
          <a:off x="838200" y="1438130"/>
          <a:ext cx="10515601" cy="505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63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00BE9C-8B0B-EDF9-C869-B68901DA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Let’s look at some examples</a:t>
            </a:r>
          </a:p>
        </p:txBody>
      </p:sp>
    </p:spTree>
    <p:extLst>
      <p:ext uri="{BB962C8B-B14F-4D97-AF65-F5344CB8AC3E}">
        <p14:creationId xmlns:p14="http://schemas.microsoft.com/office/powerpoint/2010/main" val="187954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CD0AF2-871A-35F2-8700-A4116845A4F3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CAF8E-8E2E-D4E6-5A7C-09718ABF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Example 1 - Bilal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09CB56-C10B-AF71-2682-B1071221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2055813"/>
            <a:ext cx="10515600" cy="4721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1D1C1D"/>
                </a:solidFill>
                <a:effectLst/>
                <a:latin typeface="Archia SemiBold" panose="02000503000000020004" pitchFamily="2" charset="77"/>
              </a:rPr>
              <a:t>Goals:</a:t>
            </a:r>
          </a:p>
          <a:p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Bilal is 25, and has £30,000 to invest thinking of buying a house</a:t>
            </a:r>
          </a:p>
          <a:p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He is aiming to save £50,000 for deposit to buy a house in the next 3 years</a:t>
            </a:r>
            <a:b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</a:br>
            <a:endParaRPr lang="en-GB" sz="2400" dirty="0">
              <a:solidFill>
                <a:srgbClr val="1D1C1D"/>
              </a:solidFill>
              <a:effectLst/>
              <a:latin typeface="Archia Light" panose="02000503000000020004" pitchFamily="2" charset="77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1D1C1D"/>
                </a:solidFill>
                <a:latin typeface="Archia SemiBold" panose="02000503000000020004" pitchFamily="2" charset="77"/>
              </a:rPr>
              <a:t>Risk tolerance:</a:t>
            </a:r>
            <a:endParaRPr lang="en-GB" sz="2400" b="1" dirty="0">
              <a:solidFill>
                <a:srgbClr val="1D1C1D"/>
              </a:solidFill>
              <a:effectLst/>
              <a:latin typeface="Archia SemiBold" panose="02000503000000020004" pitchFamily="2" charset="77"/>
            </a:endParaRPr>
          </a:p>
          <a:p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He will want to put in very low risk</a:t>
            </a:r>
          </a:p>
          <a:p>
            <a:r>
              <a:rPr lang="en-GB" sz="2400" dirty="0">
                <a:solidFill>
                  <a:srgbClr val="1D1C1D"/>
                </a:solidFill>
                <a:latin typeface="Archia Light" panose="02000503000000020004" pitchFamily="2" charset="77"/>
              </a:rPr>
              <a:t>He </a:t>
            </a:r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will want to put in something with liquidity to get his money out</a:t>
            </a:r>
            <a:r>
              <a:rPr lang="en-US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 when it’s time to buy the house</a:t>
            </a:r>
            <a:endParaRPr lang="en-GB" sz="2400" dirty="0">
              <a:solidFill>
                <a:srgbClr val="1D1C1D"/>
              </a:solidFill>
              <a:effectLst/>
              <a:latin typeface="Archia Light" panose="02000503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99D91-EB6F-97FB-407A-5225C4A024C6}"/>
              </a:ext>
            </a:extLst>
          </p:cNvPr>
          <p:cNvSpPr txBox="1"/>
          <p:nvPr/>
        </p:nvSpPr>
        <p:spPr>
          <a:xfrm>
            <a:off x="11097491" y="94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Graphic 9" descr="Bank outline">
            <a:extLst>
              <a:ext uri="{FF2B5EF4-FFF2-40B4-BE49-F238E27FC236}">
                <a16:creationId xmlns:a16="http://schemas.microsoft.com/office/drawing/2014/main" id="{C6215756-3C88-B465-01BA-FDD65E643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790" y="-102889"/>
            <a:ext cx="2031402" cy="203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5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CD0AF2-871A-35F2-8700-A4116845A4F3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CAF8E-8E2E-D4E6-5A7C-09718ABF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Example 2 - Hamzah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09CB56-C10B-AF71-2682-B1071221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2055813"/>
            <a:ext cx="10515600" cy="47215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1D1C1D"/>
                </a:solidFill>
                <a:effectLst/>
                <a:latin typeface="Archia SemiBold" panose="02000503000000020004" pitchFamily="2" charset="77"/>
              </a:rPr>
              <a:t>Goals:</a:t>
            </a:r>
          </a:p>
          <a:p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Hamzah is 30, has a mortgage and has £20k to invest</a:t>
            </a:r>
          </a:p>
          <a:p>
            <a:r>
              <a:rPr lang="en-GB" sz="2400" dirty="0">
                <a:solidFill>
                  <a:srgbClr val="1D1C1D"/>
                </a:solidFill>
                <a:latin typeface="Archia Light" panose="02000503000000020004" pitchFamily="2" charset="77"/>
              </a:rPr>
              <a:t>He wants to grow long term wealth</a:t>
            </a:r>
          </a:p>
          <a:p>
            <a:endParaRPr lang="en-GB" sz="2400" dirty="0">
              <a:solidFill>
                <a:srgbClr val="1D1C1D"/>
              </a:solidFill>
              <a:effectLst/>
              <a:latin typeface="Archia Light" panose="02000503000000020004" pitchFamily="2" charset="77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1D1C1D"/>
                </a:solidFill>
                <a:effectLst/>
                <a:latin typeface="Archia SemiBold" panose="02000503000000020004" pitchFamily="2" charset="77"/>
              </a:rPr>
              <a:t>Risk tolerance:</a:t>
            </a:r>
          </a:p>
          <a:p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Hamzah is relatively risk averse but still wants to see decent returns</a:t>
            </a:r>
          </a:p>
          <a:p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Wants to have liquidity and access to his money</a:t>
            </a:r>
          </a:p>
          <a:p>
            <a:endParaRPr lang="en-GB" sz="2400" b="1" dirty="0">
              <a:solidFill>
                <a:srgbClr val="1D1C1D"/>
              </a:solidFill>
              <a:effectLst/>
              <a:latin typeface="Archia SemiBold" panose="02000503000000020004" pitchFamily="2" charset="77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1D1C1D"/>
                </a:solidFill>
                <a:effectLst/>
                <a:latin typeface="Archia SemiBold" panose="02000503000000020004" pitchFamily="2" charset="77"/>
              </a:rPr>
              <a:t>Solution: </a:t>
            </a:r>
          </a:p>
          <a:p>
            <a:r>
              <a:rPr lang="en-GB" sz="2400" dirty="0">
                <a:solidFill>
                  <a:srgbClr val="1D1C1D"/>
                </a:solidFill>
                <a:latin typeface="Archia Light" panose="02000503000000020004" pitchFamily="2" charset="77"/>
              </a:rPr>
              <a:t>M</a:t>
            </a:r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ix of stocks and shares (</a:t>
            </a:r>
            <a:r>
              <a:rPr lang="en-GB" sz="2400" dirty="0" err="1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e.g</a:t>
            </a:r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 ETF), real estate (Cur8) and fixed Income in a 50/25/25 split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99D91-EB6F-97FB-407A-5225C4A024C6}"/>
              </a:ext>
            </a:extLst>
          </p:cNvPr>
          <p:cNvSpPr txBox="1"/>
          <p:nvPr/>
        </p:nvSpPr>
        <p:spPr>
          <a:xfrm>
            <a:off x="11097491" y="94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Graphic 5" descr="Bar graph with upward trend outline">
            <a:extLst>
              <a:ext uri="{FF2B5EF4-FFF2-40B4-BE49-F238E27FC236}">
                <a16:creationId xmlns:a16="http://schemas.microsoft.com/office/drawing/2014/main" id="{AC64ECFF-4B02-C3B8-1B07-EC7E86713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4476" y="-140203"/>
            <a:ext cx="2106030" cy="21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CD0AF2-871A-35F2-8700-A4116845A4F3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CAF8E-8E2E-D4E6-5A7C-09718ABF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solidFill>
                  <a:srgbClr val="81FF6F"/>
                </a:solidFill>
                <a:latin typeface="Archia SemiBold" panose="02000503000000020004" pitchFamily="2" charset="77"/>
              </a:rPr>
              <a:t>Example 3 - Salman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09CB56-C10B-AF71-2682-B1071221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2055813"/>
            <a:ext cx="10515600" cy="4721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1D1C1D"/>
                </a:solidFill>
                <a:effectLst/>
                <a:latin typeface="Archia SemiBold" panose="02000503000000020004" pitchFamily="2" charset="77"/>
              </a:rPr>
              <a:t>Goals:</a:t>
            </a:r>
          </a:p>
          <a:p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Salman is 40, owns his house, wants lucrative returns with £50k to invest</a:t>
            </a:r>
          </a:p>
          <a:p>
            <a:r>
              <a:rPr lang="en-GB" sz="2400" dirty="0">
                <a:solidFill>
                  <a:srgbClr val="1D1C1D"/>
                </a:solidFill>
                <a:latin typeface="Archia Light" panose="02000503000000020004" pitchFamily="2" charset="77"/>
              </a:rPr>
              <a:t>He wants large returns and can afford to invest in assets with long lock up periods</a:t>
            </a:r>
          </a:p>
          <a:p>
            <a:endParaRPr lang="en-GB" sz="2400" dirty="0">
              <a:solidFill>
                <a:srgbClr val="1D1C1D"/>
              </a:solidFill>
              <a:effectLst/>
              <a:latin typeface="Archia Light" panose="02000503000000020004" pitchFamily="2" charset="77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1D1C1D"/>
                </a:solidFill>
                <a:effectLst/>
                <a:latin typeface="Archia SemiBold" panose="02000503000000020004" pitchFamily="2" charset="77"/>
              </a:rPr>
              <a:t>Risk tolerance:</a:t>
            </a:r>
          </a:p>
          <a:p>
            <a:r>
              <a:rPr lang="en-GB" sz="2400" dirty="0">
                <a:solidFill>
                  <a:srgbClr val="1D1C1D"/>
                </a:solidFill>
                <a:effectLst/>
                <a:latin typeface="Archia Light" panose="02000503000000020004" pitchFamily="2" charset="77"/>
              </a:rPr>
              <a:t>Salman doesn't need steady income as he doesn’t have mortgage and earns a lot in his day job</a:t>
            </a:r>
          </a:p>
          <a:p>
            <a:endParaRPr lang="en-GB" sz="2400" b="1" dirty="0">
              <a:solidFill>
                <a:srgbClr val="1D1C1D"/>
              </a:solidFill>
              <a:effectLst/>
              <a:latin typeface="Archia SemiBold" panose="02000503000000020004" pitchFamily="2" charset="77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1D1C1D"/>
                </a:solidFill>
                <a:effectLst/>
                <a:latin typeface="Archia SemiBold" panose="02000503000000020004" pitchFamily="2" charset="77"/>
              </a:rPr>
              <a:t>Solution: </a:t>
            </a:r>
          </a:p>
          <a:p>
            <a:r>
              <a:rPr lang="en-GB" sz="2400" dirty="0">
                <a:solidFill>
                  <a:srgbClr val="1D1C1D"/>
                </a:solidFill>
                <a:latin typeface="Archia Light" panose="02000503000000020004" pitchFamily="2" charset="77"/>
              </a:rPr>
              <a:t>Private equity, venture capital, and stocks &amp; shares.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99D91-EB6F-97FB-407A-5225C4A024C6}"/>
              </a:ext>
            </a:extLst>
          </p:cNvPr>
          <p:cNvSpPr txBox="1"/>
          <p:nvPr/>
        </p:nvSpPr>
        <p:spPr>
          <a:xfrm>
            <a:off x="11097491" y="942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Graphic 4" descr="Renovation (House With Sparkles) outline">
            <a:extLst>
              <a:ext uri="{FF2B5EF4-FFF2-40B4-BE49-F238E27FC236}">
                <a16:creationId xmlns:a16="http://schemas.microsoft.com/office/drawing/2014/main" id="{7C742C67-12D9-2C30-BAF9-8B4FD83B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9837" y="12090"/>
            <a:ext cx="1860037" cy="18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6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439</Words>
  <Application>Microsoft Macintosh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Archia</vt:lpstr>
      <vt:lpstr>Archia Light</vt:lpstr>
      <vt:lpstr>Archia SemiBold</vt:lpstr>
      <vt:lpstr>Arial</vt:lpstr>
      <vt:lpstr>Office Theme</vt:lpstr>
      <vt:lpstr>How to approach and plan your investments and how to make them work for you</vt:lpstr>
      <vt:lpstr>The Cur8 Investor Club</vt:lpstr>
      <vt:lpstr>If you registered before 4th December 2024, you are now eligible to self-certify</vt:lpstr>
      <vt:lpstr>This month</vt:lpstr>
      <vt:lpstr>A Good Portfolio Meets Your Goals</vt:lpstr>
      <vt:lpstr>Let’s look at some examples</vt:lpstr>
      <vt:lpstr>Example 1 - Bilal</vt:lpstr>
      <vt:lpstr>Example 2 - Hamzah</vt:lpstr>
      <vt:lpstr>Example 3 - Salman</vt:lpstr>
      <vt:lpstr>Understanding your risk profile</vt:lpstr>
      <vt:lpstr>Self-certification Walkthrough 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Risks and Rewards of Investing</dc:title>
  <dc:creator>Alexander Effingham</dc:creator>
  <cp:lastModifiedBy>Alexander Effingham</cp:lastModifiedBy>
  <cp:revision>13</cp:revision>
  <dcterms:created xsi:type="dcterms:W3CDTF">2024-05-01T10:48:31Z</dcterms:created>
  <dcterms:modified xsi:type="dcterms:W3CDTF">2024-06-06T14:53:44Z</dcterms:modified>
</cp:coreProperties>
</file>