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CFF"/>
    <a:srgbClr val="81FF6F"/>
    <a:srgbClr val="F1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6"/>
  </p:normalViewPr>
  <p:slideViewPr>
    <p:cSldViewPr snapToGrid="0">
      <p:cViewPr varScale="1">
        <p:scale>
          <a:sx n="135" d="100"/>
          <a:sy n="135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05EE7-F4ED-4AB2-A141-09448B0F9563}" type="doc">
      <dgm:prSet loTypeId="urn:microsoft.com/office/officeart/2018/2/layout/IconLabel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ACEF0F-0C93-4764-A025-29534D4494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>
              <a:latin typeface="Archia" panose="02000503000000020004" pitchFamily="2" charset="77"/>
            </a:rPr>
            <a:t>Three Golden Rules for investing</a:t>
          </a:r>
        </a:p>
      </dgm:t>
    </dgm:pt>
    <dgm:pt modelId="{6D313144-1532-431A-A7C6-589873CDB1FD}" type="parTrans" cxnId="{E61034B9-4789-49F2-9BDD-FB85C6E49A76}">
      <dgm:prSet/>
      <dgm:spPr/>
      <dgm:t>
        <a:bodyPr/>
        <a:lstStyle/>
        <a:p>
          <a:endParaRPr lang="en-US"/>
        </a:p>
      </dgm:t>
    </dgm:pt>
    <dgm:pt modelId="{1A89A0FA-C251-418C-A096-1144918EEAB1}" type="sibTrans" cxnId="{E61034B9-4789-49F2-9BDD-FB85C6E49A76}">
      <dgm:prSet/>
      <dgm:spPr/>
      <dgm:t>
        <a:bodyPr/>
        <a:lstStyle/>
        <a:p>
          <a:endParaRPr lang="en-US"/>
        </a:p>
      </dgm:t>
    </dgm:pt>
    <dgm:pt modelId="{89BA6908-6F7E-4BB5-ABFD-CDDCFD090A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>
              <a:latin typeface="Archia" panose="02000503000000020004" pitchFamily="2" charset="77"/>
            </a:rPr>
            <a:t>Finding your portfolio balance</a:t>
          </a:r>
        </a:p>
      </dgm:t>
    </dgm:pt>
    <dgm:pt modelId="{4CC0F542-7128-4737-ADBB-D32037F93CF7}" type="parTrans" cxnId="{C97E26D2-9E51-4C74-830D-432652E3BF73}">
      <dgm:prSet/>
      <dgm:spPr/>
      <dgm:t>
        <a:bodyPr/>
        <a:lstStyle/>
        <a:p>
          <a:endParaRPr lang="en-US"/>
        </a:p>
      </dgm:t>
    </dgm:pt>
    <dgm:pt modelId="{B68A95AE-B70B-463B-9621-714D5F47AB8A}" type="sibTrans" cxnId="{C97E26D2-9E51-4C74-830D-432652E3BF73}">
      <dgm:prSet/>
      <dgm:spPr/>
      <dgm:t>
        <a:bodyPr/>
        <a:lstStyle/>
        <a:p>
          <a:endParaRPr lang="en-US"/>
        </a:p>
      </dgm:t>
    </dgm:pt>
    <dgm:pt modelId="{0B7F41BB-7928-4AD9-8CCD-A81B953D564F}" type="pres">
      <dgm:prSet presAssocID="{DBA05EE7-F4ED-4AB2-A141-09448B0F9563}" presName="root" presStyleCnt="0">
        <dgm:presLayoutVars>
          <dgm:dir/>
          <dgm:resizeHandles val="exact"/>
        </dgm:presLayoutVars>
      </dgm:prSet>
      <dgm:spPr/>
    </dgm:pt>
    <dgm:pt modelId="{BD900834-662A-43EE-AF0B-9F6F120E6FFE}" type="pres">
      <dgm:prSet presAssocID="{04ACEF0F-0C93-4764-A025-29534D449480}" presName="compNode" presStyleCnt="0"/>
      <dgm:spPr/>
    </dgm:pt>
    <dgm:pt modelId="{51DABD0E-D88E-4DC3-A5D7-A925904A4F20}" type="pres">
      <dgm:prSet presAssocID="{04ACEF0F-0C93-4764-A025-29534D4494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F9FF4D40-4755-4BF2-8B81-0AD989B20555}" type="pres">
      <dgm:prSet presAssocID="{04ACEF0F-0C93-4764-A025-29534D449480}" presName="spaceRect" presStyleCnt="0"/>
      <dgm:spPr/>
    </dgm:pt>
    <dgm:pt modelId="{AD46A1B4-CEE5-4147-A8F7-5BADDC7FF3F1}" type="pres">
      <dgm:prSet presAssocID="{04ACEF0F-0C93-4764-A025-29534D449480}" presName="textRect" presStyleLbl="revTx" presStyleIdx="0" presStyleCnt="2">
        <dgm:presLayoutVars>
          <dgm:chMax val="1"/>
          <dgm:chPref val="1"/>
        </dgm:presLayoutVars>
      </dgm:prSet>
      <dgm:spPr/>
    </dgm:pt>
    <dgm:pt modelId="{5487F7BC-D3FD-4626-8B8D-B4B84AFDC83E}" type="pres">
      <dgm:prSet presAssocID="{1A89A0FA-C251-418C-A096-1144918EEAB1}" presName="sibTrans" presStyleCnt="0"/>
      <dgm:spPr/>
    </dgm:pt>
    <dgm:pt modelId="{E8B68407-E9B3-47A2-9FE0-291EB061C9DF}" type="pres">
      <dgm:prSet presAssocID="{89BA6908-6F7E-4BB5-ABFD-CDDCFD090AE2}" presName="compNode" presStyleCnt="0"/>
      <dgm:spPr/>
    </dgm:pt>
    <dgm:pt modelId="{28FC1BEB-FA6A-49E9-983B-3C021ED563FA}" type="pres">
      <dgm:prSet presAssocID="{89BA6908-6F7E-4BB5-ABFD-CDDCFD090AE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4E266AD-7382-48D8-86BD-6332E1B61AF5}" type="pres">
      <dgm:prSet presAssocID="{89BA6908-6F7E-4BB5-ABFD-CDDCFD090AE2}" presName="spaceRect" presStyleCnt="0"/>
      <dgm:spPr/>
    </dgm:pt>
    <dgm:pt modelId="{7138CA6E-54FE-4F20-ACAE-9DA75FB54DC8}" type="pres">
      <dgm:prSet presAssocID="{89BA6908-6F7E-4BB5-ABFD-CDDCFD090AE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9E8C777-6CBB-BA45-88DA-5C52C6ED594D}" type="presOf" srcId="{04ACEF0F-0C93-4764-A025-29534D449480}" destId="{AD46A1B4-CEE5-4147-A8F7-5BADDC7FF3F1}" srcOrd="0" destOrd="0" presId="urn:microsoft.com/office/officeart/2018/2/layout/IconLabelList"/>
    <dgm:cxn modelId="{E61034B9-4789-49F2-9BDD-FB85C6E49A76}" srcId="{DBA05EE7-F4ED-4AB2-A141-09448B0F9563}" destId="{04ACEF0F-0C93-4764-A025-29534D449480}" srcOrd="0" destOrd="0" parTransId="{6D313144-1532-431A-A7C6-589873CDB1FD}" sibTransId="{1A89A0FA-C251-418C-A096-1144918EEAB1}"/>
    <dgm:cxn modelId="{4FAD19C7-4A3D-B74E-847C-77749496FFCF}" type="presOf" srcId="{89BA6908-6F7E-4BB5-ABFD-CDDCFD090AE2}" destId="{7138CA6E-54FE-4F20-ACAE-9DA75FB54DC8}" srcOrd="0" destOrd="0" presId="urn:microsoft.com/office/officeart/2018/2/layout/IconLabelList"/>
    <dgm:cxn modelId="{C97E26D2-9E51-4C74-830D-432652E3BF73}" srcId="{DBA05EE7-F4ED-4AB2-A141-09448B0F9563}" destId="{89BA6908-6F7E-4BB5-ABFD-CDDCFD090AE2}" srcOrd="1" destOrd="0" parTransId="{4CC0F542-7128-4737-ADBB-D32037F93CF7}" sibTransId="{B68A95AE-B70B-463B-9621-714D5F47AB8A}"/>
    <dgm:cxn modelId="{B53F32DE-D175-3043-97D7-A3E6682970FA}" type="presOf" srcId="{DBA05EE7-F4ED-4AB2-A141-09448B0F9563}" destId="{0B7F41BB-7928-4AD9-8CCD-A81B953D564F}" srcOrd="0" destOrd="0" presId="urn:microsoft.com/office/officeart/2018/2/layout/IconLabelList"/>
    <dgm:cxn modelId="{E44D05D5-0648-964B-A5B5-D1A7986E0820}" type="presParOf" srcId="{0B7F41BB-7928-4AD9-8CCD-A81B953D564F}" destId="{BD900834-662A-43EE-AF0B-9F6F120E6FFE}" srcOrd="0" destOrd="0" presId="urn:microsoft.com/office/officeart/2018/2/layout/IconLabelList"/>
    <dgm:cxn modelId="{1E770EC2-25DA-8E4A-9104-09BF52A49C0D}" type="presParOf" srcId="{BD900834-662A-43EE-AF0B-9F6F120E6FFE}" destId="{51DABD0E-D88E-4DC3-A5D7-A925904A4F20}" srcOrd="0" destOrd="0" presId="urn:microsoft.com/office/officeart/2018/2/layout/IconLabelList"/>
    <dgm:cxn modelId="{3F630E72-8D13-2B4F-9B7B-EB20D4EFBA1D}" type="presParOf" srcId="{BD900834-662A-43EE-AF0B-9F6F120E6FFE}" destId="{F9FF4D40-4755-4BF2-8B81-0AD989B20555}" srcOrd="1" destOrd="0" presId="urn:microsoft.com/office/officeart/2018/2/layout/IconLabelList"/>
    <dgm:cxn modelId="{A41D2183-4657-0145-804E-E865164794A5}" type="presParOf" srcId="{BD900834-662A-43EE-AF0B-9F6F120E6FFE}" destId="{AD46A1B4-CEE5-4147-A8F7-5BADDC7FF3F1}" srcOrd="2" destOrd="0" presId="urn:microsoft.com/office/officeart/2018/2/layout/IconLabelList"/>
    <dgm:cxn modelId="{BB6BA017-2EEF-034A-8E14-4A4676346979}" type="presParOf" srcId="{0B7F41BB-7928-4AD9-8CCD-A81B953D564F}" destId="{5487F7BC-D3FD-4626-8B8D-B4B84AFDC83E}" srcOrd="1" destOrd="0" presId="urn:microsoft.com/office/officeart/2018/2/layout/IconLabelList"/>
    <dgm:cxn modelId="{6DD1289F-D4FE-4B43-A926-3A0F6C87D09E}" type="presParOf" srcId="{0B7F41BB-7928-4AD9-8CCD-A81B953D564F}" destId="{E8B68407-E9B3-47A2-9FE0-291EB061C9DF}" srcOrd="2" destOrd="0" presId="urn:microsoft.com/office/officeart/2018/2/layout/IconLabelList"/>
    <dgm:cxn modelId="{808CA14A-CD76-BE46-9DFF-16C4ED5383F3}" type="presParOf" srcId="{E8B68407-E9B3-47A2-9FE0-291EB061C9DF}" destId="{28FC1BEB-FA6A-49E9-983B-3C021ED563FA}" srcOrd="0" destOrd="0" presId="urn:microsoft.com/office/officeart/2018/2/layout/IconLabelList"/>
    <dgm:cxn modelId="{DC9FDFD7-4327-904C-9FB9-1BBDDAE106FC}" type="presParOf" srcId="{E8B68407-E9B3-47A2-9FE0-291EB061C9DF}" destId="{04E266AD-7382-48D8-86BD-6332E1B61AF5}" srcOrd="1" destOrd="0" presId="urn:microsoft.com/office/officeart/2018/2/layout/IconLabelList"/>
    <dgm:cxn modelId="{97FFE1FC-0D4D-C742-8649-988D3385AC20}" type="presParOf" srcId="{E8B68407-E9B3-47A2-9FE0-291EB061C9DF}" destId="{7138CA6E-54FE-4F20-ACAE-9DA75FB54D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398BF-81D3-4410-82DB-9126A9D1BA9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292BF7-5227-4B7B-850A-B0A5DD513A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>
              <a:latin typeface="Archia" panose="02000503000000020004" pitchFamily="2" charset="77"/>
            </a:rPr>
            <a:t>Low Risk</a:t>
          </a:r>
        </a:p>
      </dgm:t>
    </dgm:pt>
    <dgm:pt modelId="{4637B68D-51FE-4158-AB47-111853DE3D19}" type="parTrans" cxnId="{37A6508D-82E0-470A-A864-8E812A51F9BA}">
      <dgm:prSet/>
      <dgm:spPr/>
      <dgm:t>
        <a:bodyPr/>
        <a:lstStyle/>
        <a:p>
          <a:endParaRPr lang="en-US"/>
        </a:p>
      </dgm:t>
    </dgm:pt>
    <dgm:pt modelId="{CF639A97-39D2-421B-BA89-A19192A9C56C}" type="sibTrans" cxnId="{37A6508D-82E0-470A-A864-8E812A51F9BA}">
      <dgm:prSet/>
      <dgm:spPr/>
      <dgm:t>
        <a:bodyPr/>
        <a:lstStyle/>
        <a:p>
          <a:endParaRPr lang="en-US"/>
        </a:p>
      </dgm:t>
    </dgm:pt>
    <dgm:pt modelId="{1EE587CD-7D78-4E5C-99CD-9F353EBF92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Archia" panose="02000503000000020004" pitchFamily="2" charset="77"/>
            </a:rPr>
            <a:t>You can’t really afford to lose this money, you need it quite soon for something quite important e.g., a house deposit or tuition fees, and you’re happy with relatively low returns of 1-3%</a:t>
          </a:r>
        </a:p>
      </dgm:t>
    </dgm:pt>
    <dgm:pt modelId="{D968F631-3C35-413D-B825-1C5798EA92E5}" type="parTrans" cxnId="{CED1ECB0-C70A-4AEF-BAD2-12E091B28CEF}">
      <dgm:prSet/>
      <dgm:spPr/>
      <dgm:t>
        <a:bodyPr/>
        <a:lstStyle/>
        <a:p>
          <a:endParaRPr lang="en-US"/>
        </a:p>
      </dgm:t>
    </dgm:pt>
    <dgm:pt modelId="{5E7F972B-DE35-462B-B40F-85C6A690A3DC}" type="sibTrans" cxnId="{CED1ECB0-C70A-4AEF-BAD2-12E091B28CEF}">
      <dgm:prSet/>
      <dgm:spPr/>
      <dgm:t>
        <a:bodyPr/>
        <a:lstStyle/>
        <a:p>
          <a:endParaRPr lang="en-US"/>
        </a:p>
      </dgm:t>
    </dgm:pt>
    <dgm:pt modelId="{AD70CD9C-E35F-4472-97B7-7C474214AB6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dirty="0">
              <a:latin typeface="Archia" panose="02000503000000020004" pitchFamily="2" charset="77"/>
            </a:rPr>
            <a:t>Medium Risk</a:t>
          </a:r>
        </a:p>
      </dgm:t>
    </dgm:pt>
    <dgm:pt modelId="{DB31BA48-21B1-4ABF-A6F1-6826F4C5524B}" type="parTrans" cxnId="{DEB6D470-3F1F-425D-9570-5B14FC5CB99E}">
      <dgm:prSet/>
      <dgm:spPr/>
      <dgm:t>
        <a:bodyPr/>
        <a:lstStyle/>
        <a:p>
          <a:endParaRPr lang="en-US"/>
        </a:p>
      </dgm:t>
    </dgm:pt>
    <dgm:pt modelId="{5BB78E2B-AEE7-4EBD-A555-50C19673176B}" type="sibTrans" cxnId="{DEB6D470-3F1F-425D-9570-5B14FC5CB99E}">
      <dgm:prSet/>
      <dgm:spPr/>
      <dgm:t>
        <a:bodyPr/>
        <a:lstStyle/>
        <a:p>
          <a:endParaRPr lang="en-US"/>
        </a:p>
      </dgm:t>
    </dgm:pt>
    <dgm:pt modelId="{A66D4582-5874-44E5-9D85-04C90A2DC72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" panose="02000503000000020004" pitchFamily="2" charset="77"/>
            </a:rPr>
            <a:t>You can afford to see a little volatility in your investments in exchange for a higher return (3-10%). But again, you certainly don't want to lose your money in the long-run.</a:t>
          </a:r>
          <a:endParaRPr lang="en-US" b="0" i="0" dirty="0">
            <a:latin typeface="Archia" panose="02000503000000020004" pitchFamily="2" charset="77"/>
          </a:endParaRPr>
        </a:p>
      </dgm:t>
    </dgm:pt>
    <dgm:pt modelId="{ACBC7B38-0848-44FB-ADB4-99307BF14B23}" type="parTrans" cxnId="{1B841F8F-CDF5-4D37-83E7-A5BFF25827D1}">
      <dgm:prSet/>
      <dgm:spPr/>
      <dgm:t>
        <a:bodyPr/>
        <a:lstStyle/>
        <a:p>
          <a:endParaRPr lang="en-US"/>
        </a:p>
      </dgm:t>
    </dgm:pt>
    <dgm:pt modelId="{71F04D8C-95D9-4570-8C7C-D14DFD3A8D9B}" type="sibTrans" cxnId="{1B841F8F-CDF5-4D37-83E7-A5BFF25827D1}">
      <dgm:prSet/>
      <dgm:spPr/>
      <dgm:t>
        <a:bodyPr/>
        <a:lstStyle/>
        <a:p>
          <a:endParaRPr lang="en-US"/>
        </a:p>
      </dgm:t>
    </dgm:pt>
    <dgm:pt modelId="{093314B4-A17F-4342-8BEF-3E450DC207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dirty="0">
              <a:latin typeface="Archia" panose="02000503000000020004" pitchFamily="2" charset="77"/>
            </a:rPr>
            <a:t>High Risk</a:t>
          </a:r>
        </a:p>
      </dgm:t>
    </dgm:pt>
    <dgm:pt modelId="{2F949D4C-7C00-4F82-A836-DC3058B154EC}" type="parTrans" cxnId="{8BD5FEBE-7F45-489C-8A58-14BE82B0E1BF}">
      <dgm:prSet/>
      <dgm:spPr/>
      <dgm:t>
        <a:bodyPr/>
        <a:lstStyle/>
        <a:p>
          <a:endParaRPr lang="en-US"/>
        </a:p>
      </dgm:t>
    </dgm:pt>
    <dgm:pt modelId="{D695E5F6-05EF-4DC0-BAA9-CB26CAF3504A}" type="sibTrans" cxnId="{8BD5FEBE-7F45-489C-8A58-14BE82B0E1BF}">
      <dgm:prSet/>
      <dgm:spPr/>
      <dgm:t>
        <a:bodyPr/>
        <a:lstStyle/>
        <a:p>
          <a:endParaRPr lang="en-US"/>
        </a:p>
      </dgm:t>
    </dgm:pt>
    <dgm:pt modelId="{C5C18EAA-4AC5-4CEE-AF3C-EC1C87545DD0}" type="pres">
      <dgm:prSet presAssocID="{1D7398BF-81D3-4410-82DB-9126A9D1BA96}" presName="root" presStyleCnt="0">
        <dgm:presLayoutVars>
          <dgm:dir/>
          <dgm:resizeHandles val="exact"/>
        </dgm:presLayoutVars>
      </dgm:prSet>
      <dgm:spPr/>
    </dgm:pt>
    <dgm:pt modelId="{D1646F4D-CFE5-4246-AA4A-47A254EEFB17}" type="pres">
      <dgm:prSet presAssocID="{C2292BF7-5227-4B7B-850A-B0A5DD513A6B}" presName="compNode" presStyleCnt="0"/>
      <dgm:spPr/>
    </dgm:pt>
    <dgm:pt modelId="{55F98C87-8F5E-46E6-98E8-D43C63C07324}" type="pres">
      <dgm:prSet presAssocID="{C2292BF7-5227-4B7B-850A-B0A5DD513A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04B21E6-116B-42BD-9926-C27989F06F02}" type="pres">
      <dgm:prSet presAssocID="{C2292BF7-5227-4B7B-850A-B0A5DD513A6B}" presName="iconSpace" presStyleCnt="0"/>
      <dgm:spPr/>
    </dgm:pt>
    <dgm:pt modelId="{2758E67C-18BE-430D-9602-89448CACADDA}" type="pres">
      <dgm:prSet presAssocID="{C2292BF7-5227-4B7B-850A-B0A5DD513A6B}" presName="parTx" presStyleLbl="revTx" presStyleIdx="0" presStyleCnt="6">
        <dgm:presLayoutVars>
          <dgm:chMax val="0"/>
          <dgm:chPref val="0"/>
        </dgm:presLayoutVars>
      </dgm:prSet>
      <dgm:spPr/>
    </dgm:pt>
    <dgm:pt modelId="{C035CA4D-9BD1-42F6-85F8-E69CD4AB0A89}" type="pres">
      <dgm:prSet presAssocID="{C2292BF7-5227-4B7B-850A-B0A5DD513A6B}" presName="txSpace" presStyleCnt="0"/>
      <dgm:spPr/>
    </dgm:pt>
    <dgm:pt modelId="{3E126ED4-848B-490E-AA30-D162DF43AEA6}" type="pres">
      <dgm:prSet presAssocID="{C2292BF7-5227-4B7B-850A-B0A5DD513A6B}" presName="desTx" presStyleLbl="revTx" presStyleIdx="1" presStyleCnt="6">
        <dgm:presLayoutVars/>
      </dgm:prSet>
      <dgm:spPr/>
    </dgm:pt>
    <dgm:pt modelId="{C2A56226-54A1-4E13-A2B0-9A668C021B0E}" type="pres">
      <dgm:prSet presAssocID="{CF639A97-39D2-421B-BA89-A19192A9C56C}" presName="sibTrans" presStyleCnt="0"/>
      <dgm:spPr/>
    </dgm:pt>
    <dgm:pt modelId="{24DF6E4A-8409-4C3D-932A-C5905232F5E1}" type="pres">
      <dgm:prSet presAssocID="{AD70CD9C-E35F-4472-97B7-7C474214AB68}" presName="compNode" presStyleCnt="0"/>
      <dgm:spPr/>
    </dgm:pt>
    <dgm:pt modelId="{4EC3D09D-0E0F-4288-BD89-30CDD8A2FB73}" type="pres">
      <dgm:prSet presAssocID="{AD70CD9C-E35F-4472-97B7-7C474214AB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31ACD3B-0569-49AF-A967-3D458F324E14}" type="pres">
      <dgm:prSet presAssocID="{AD70CD9C-E35F-4472-97B7-7C474214AB68}" presName="iconSpace" presStyleCnt="0"/>
      <dgm:spPr/>
    </dgm:pt>
    <dgm:pt modelId="{A239A1DA-8B69-4F94-AF72-0D926CEC37FA}" type="pres">
      <dgm:prSet presAssocID="{AD70CD9C-E35F-4472-97B7-7C474214AB68}" presName="parTx" presStyleLbl="revTx" presStyleIdx="2" presStyleCnt="6">
        <dgm:presLayoutVars>
          <dgm:chMax val="0"/>
          <dgm:chPref val="0"/>
        </dgm:presLayoutVars>
      </dgm:prSet>
      <dgm:spPr/>
    </dgm:pt>
    <dgm:pt modelId="{752DB9B2-6117-457E-899D-9100FA2FF357}" type="pres">
      <dgm:prSet presAssocID="{AD70CD9C-E35F-4472-97B7-7C474214AB68}" presName="txSpace" presStyleCnt="0"/>
      <dgm:spPr/>
    </dgm:pt>
    <dgm:pt modelId="{76D592E6-9C40-4035-8DD4-67CC27B14719}" type="pres">
      <dgm:prSet presAssocID="{AD70CD9C-E35F-4472-97B7-7C474214AB68}" presName="desTx" presStyleLbl="revTx" presStyleIdx="3" presStyleCnt="6">
        <dgm:presLayoutVars/>
      </dgm:prSet>
      <dgm:spPr/>
    </dgm:pt>
    <dgm:pt modelId="{77B9EC8F-7216-4678-A8CC-8896B5E59CAA}" type="pres">
      <dgm:prSet presAssocID="{5BB78E2B-AEE7-4EBD-A555-50C19673176B}" presName="sibTrans" presStyleCnt="0"/>
      <dgm:spPr/>
    </dgm:pt>
    <dgm:pt modelId="{1B995B94-B6F0-4023-BDCF-4C6CEE08BBBA}" type="pres">
      <dgm:prSet presAssocID="{093314B4-A17F-4342-8BEF-3E450DC20720}" presName="compNode" presStyleCnt="0"/>
      <dgm:spPr/>
    </dgm:pt>
    <dgm:pt modelId="{9E689CD4-247B-4B5F-B704-2EACD2BD2896}" type="pres">
      <dgm:prSet presAssocID="{093314B4-A17F-4342-8BEF-3E450DC207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3B9D54F-3B31-4621-BD92-8F453766AFB7}" type="pres">
      <dgm:prSet presAssocID="{093314B4-A17F-4342-8BEF-3E450DC20720}" presName="iconSpace" presStyleCnt="0"/>
      <dgm:spPr/>
    </dgm:pt>
    <dgm:pt modelId="{0E071453-ACA3-4D1A-AE42-90BAA54F9720}" type="pres">
      <dgm:prSet presAssocID="{093314B4-A17F-4342-8BEF-3E450DC20720}" presName="parTx" presStyleLbl="revTx" presStyleIdx="4" presStyleCnt="6">
        <dgm:presLayoutVars>
          <dgm:chMax val="0"/>
          <dgm:chPref val="0"/>
        </dgm:presLayoutVars>
      </dgm:prSet>
      <dgm:spPr/>
    </dgm:pt>
    <dgm:pt modelId="{33D97637-B19A-4817-B08A-9F8092A7B84C}" type="pres">
      <dgm:prSet presAssocID="{093314B4-A17F-4342-8BEF-3E450DC20720}" presName="txSpace" presStyleCnt="0"/>
      <dgm:spPr/>
    </dgm:pt>
    <dgm:pt modelId="{DAB7A69B-7F87-433B-8791-88B1C2518617}" type="pres">
      <dgm:prSet presAssocID="{093314B4-A17F-4342-8BEF-3E450DC20720}" presName="desTx" presStyleLbl="revTx" presStyleIdx="5" presStyleCnt="6">
        <dgm:presLayoutVars/>
      </dgm:prSet>
      <dgm:spPr/>
    </dgm:pt>
  </dgm:ptLst>
  <dgm:cxnLst>
    <dgm:cxn modelId="{279AC22C-8EAB-EE4B-89C3-76BF499C00DA}" type="presOf" srcId="{1D7398BF-81D3-4410-82DB-9126A9D1BA96}" destId="{C5C18EAA-4AC5-4CEE-AF3C-EC1C87545DD0}" srcOrd="0" destOrd="0" presId="urn:microsoft.com/office/officeart/2018/5/layout/CenteredIconLabelDescriptionList"/>
    <dgm:cxn modelId="{6690DB58-5BEA-2D41-BDA1-963883E45563}" type="presOf" srcId="{AD70CD9C-E35F-4472-97B7-7C474214AB68}" destId="{A239A1DA-8B69-4F94-AF72-0D926CEC37FA}" srcOrd="0" destOrd="0" presId="urn:microsoft.com/office/officeart/2018/5/layout/CenteredIconLabelDescriptionList"/>
    <dgm:cxn modelId="{DEB6D470-3F1F-425D-9570-5B14FC5CB99E}" srcId="{1D7398BF-81D3-4410-82DB-9126A9D1BA96}" destId="{AD70CD9C-E35F-4472-97B7-7C474214AB68}" srcOrd="1" destOrd="0" parTransId="{DB31BA48-21B1-4ABF-A6F1-6826F4C5524B}" sibTransId="{5BB78E2B-AEE7-4EBD-A555-50C19673176B}"/>
    <dgm:cxn modelId="{E44F2171-2524-BA4A-AA5D-ACB89F2EFD21}" type="presOf" srcId="{C2292BF7-5227-4B7B-850A-B0A5DD513A6B}" destId="{2758E67C-18BE-430D-9602-89448CACADDA}" srcOrd="0" destOrd="0" presId="urn:microsoft.com/office/officeart/2018/5/layout/CenteredIconLabelDescriptionList"/>
    <dgm:cxn modelId="{37A6508D-82E0-470A-A864-8E812A51F9BA}" srcId="{1D7398BF-81D3-4410-82DB-9126A9D1BA96}" destId="{C2292BF7-5227-4B7B-850A-B0A5DD513A6B}" srcOrd="0" destOrd="0" parTransId="{4637B68D-51FE-4158-AB47-111853DE3D19}" sibTransId="{CF639A97-39D2-421B-BA89-A19192A9C56C}"/>
    <dgm:cxn modelId="{1B841F8F-CDF5-4D37-83E7-A5BFF25827D1}" srcId="{AD70CD9C-E35F-4472-97B7-7C474214AB68}" destId="{A66D4582-5874-44E5-9D85-04C90A2DC728}" srcOrd="0" destOrd="0" parTransId="{ACBC7B38-0848-44FB-ADB4-99307BF14B23}" sibTransId="{71F04D8C-95D9-4570-8C7C-D14DFD3A8D9B}"/>
    <dgm:cxn modelId="{CED1ECB0-C70A-4AEF-BAD2-12E091B28CEF}" srcId="{C2292BF7-5227-4B7B-850A-B0A5DD513A6B}" destId="{1EE587CD-7D78-4E5C-99CD-9F353EBF92E6}" srcOrd="0" destOrd="0" parTransId="{D968F631-3C35-413D-B825-1C5798EA92E5}" sibTransId="{5E7F972B-DE35-462B-B40F-85C6A690A3DC}"/>
    <dgm:cxn modelId="{0E3B23B7-A049-2C44-8945-2F7B158E066A}" type="presOf" srcId="{093314B4-A17F-4342-8BEF-3E450DC20720}" destId="{0E071453-ACA3-4D1A-AE42-90BAA54F9720}" srcOrd="0" destOrd="0" presId="urn:microsoft.com/office/officeart/2018/5/layout/CenteredIconLabelDescriptionList"/>
    <dgm:cxn modelId="{2D6FCDBB-A37D-0340-A677-E2BEDFD815A2}" type="presOf" srcId="{1EE587CD-7D78-4E5C-99CD-9F353EBF92E6}" destId="{3E126ED4-848B-490E-AA30-D162DF43AEA6}" srcOrd="0" destOrd="0" presId="urn:microsoft.com/office/officeart/2018/5/layout/CenteredIconLabelDescriptionList"/>
    <dgm:cxn modelId="{8BD5FEBE-7F45-489C-8A58-14BE82B0E1BF}" srcId="{1D7398BF-81D3-4410-82DB-9126A9D1BA96}" destId="{093314B4-A17F-4342-8BEF-3E450DC20720}" srcOrd="2" destOrd="0" parTransId="{2F949D4C-7C00-4F82-A836-DC3058B154EC}" sibTransId="{D695E5F6-05EF-4DC0-BAA9-CB26CAF3504A}"/>
    <dgm:cxn modelId="{6CCBFDE8-B87D-4145-826E-1DA1154AE782}" type="presOf" srcId="{A66D4582-5874-44E5-9D85-04C90A2DC728}" destId="{76D592E6-9C40-4035-8DD4-67CC27B14719}" srcOrd="0" destOrd="0" presId="urn:microsoft.com/office/officeart/2018/5/layout/CenteredIconLabelDescriptionList"/>
    <dgm:cxn modelId="{41B931CA-F9BA-074C-AC78-7620F54FA697}" type="presParOf" srcId="{C5C18EAA-4AC5-4CEE-AF3C-EC1C87545DD0}" destId="{D1646F4D-CFE5-4246-AA4A-47A254EEFB17}" srcOrd="0" destOrd="0" presId="urn:microsoft.com/office/officeart/2018/5/layout/CenteredIconLabelDescriptionList"/>
    <dgm:cxn modelId="{ACE60299-947D-1B4B-868D-0A8EB696EEB4}" type="presParOf" srcId="{D1646F4D-CFE5-4246-AA4A-47A254EEFB17}" destId="{55F98C87-8F5E-46E6-98E8-D43C63C07324}" srcOrd="0" destOrd="0" presId="urn:microsoft.com/office/officeart/2018/5/layout/CenteredIconLabelDescriptionList"/>
    <dgm:cxn modelId="{B405E51A-3BFC-CB48-99C6-3F948981496D}" type="presParOf" srcId="{D1646F4D-CFE5-4246-AA4A-47A254EEFB17}" destId="{604B21E6-116B-42BD-9926-C27989F06F02}" srcOrd="1" destOrd="0" presId="urn:microsoft.com/office/officeart/2018/5/layout/CenteredIconLabelDescriptionList"/>
    <dgm:cxn modelId="{EA79C7A9-3203-804C-B011-AF57800E95E8}" type="presParOf" srcId="{D1646F4D-CFE5-4246-AA4A-47A254EEFB17}" destId="{2758E67C-18BE-430D-9602-89448CACADDA}" srcOrd="2" destOrd="0" presId="urn:microsoft.com/office/officeart/2018/5/layout/CenteredIconLabelDescriptionList"/>
    <dgm:cxn modelId="{D48075A3-5897-A442-BBF9-BD3C3C3CA035}" type="presParOf" srcId="{D1646F4D-CFE5-4246-AA4A-47A254EEFB17}" destId="{C035CA4D-9BD1-42F6-85F8-E69CD4AB0A89}" srcOrd="3" destOrd="0" presId="urn:microsoft.com/office/officeart/2018/5/layout/CenteredIconLabelDescriptionList"/>
    <dgm:cxn modelId="{11CAA42A-FE19-E849-A780-A39ED66D1F00}" type="presParOf" srcId="{D1646F4D-CFE5-4246-AA4A-47A254EEFB17}" destId="{3E126ED4-848B-490E-AA30-D162DF43AEA6}" srcOrd="4" destOrd="0" presId="urn:microsoft.com/office/officeart/2018/5/layout/CenteredIconLabelDescriptionList"/>
    <dgm:cxn modelId="{E25E1605-630C-BC40-85C9-94A90147B296}" type="presParOf" srcId="{C5C18EAA-4AC5-4CEE-AF3C-EC1C87545DD0}" destId="{C2A56226-54A1-4E13-A2B0-9A668C021B0E}" srcOrd="1" destOrd="0" presId="urn:microsoft.com/office/officeart/2018/5/layout/CenteredIconLabelDescriptionList"/>
    <dgm:cxn modelId="{738E47D3-0872-8841-94C5-23ECD419CA07}" type="presParOf" srcId="{C5C18EAA-4AC5-4CEE-AF3C-EC1C87545DD0}" destId="{24DF6E4A-8409-4C3D-932A-C5905232F5E1}" srcOrd="2" destOrd="0" presId="urn:microsoft.com/office/officeart/2018/5/layout/CenteredIconLabelDescriptionList"/>
    <dgm:cxn modelId="{58EC460E-11BA-7B42-93C4-92FCB012DE43}" type="presParOf" srcId="{24DF6E4A-8409-4C3D-932A-C5905232F5E1}" destId="{4EC3D09D-0E0F-4288-BD89-30CDD8A2FB73}" srcOrd="0" destOrd="0" presId="urn:microsoft.com/office/officeart/2018/5/layout/CenteredIconLabelDescriptionList"/>
    <dgm:cxn modelId="{FFB72530-220F-7C40-8873-CA0E536D3FF2}" type="presParOf" srcId="{24DF6E4A-8409-4C3D-932A-C5905232F5E1}" destId="{D31ACD3B-0569-49AF-A967-3D458F324E14}" srcOrd="1" destOrd="0" presId="urn:microsoft.com/office/officeart/2018/5/layout/CenteredIconLabelDescriptionList"/>
    <dgm:cxn modelId="{89ADCCCC-8490-2D40-B833-FDB43F574767}" type="presParOf" srcId="{24DF6E4A-8409-4C3D-932A-C5905232F5E1}" destId="{A239A1DA-8B69-4F94-AF72-0D926CEC37FA}" srcOrd="2" destOrd="0" presId="urn:microsoft.com/office/officeart/2018/5/layout/CenteredIconLabelDescriptionList"/>
    <dgm:cxn modelId="{5917A736-2348-6944-B8F4-BFE74247745D}" type="presParOf" srcId="{24DF6E4A-8409-4C3D-932A-C5905232F5E1}" destId="{752DB9B2-6117-457E-899D-9100FA2FF357}" srcOrd="3" destOrd="0" presId="urn:microsoft.com/office/officeart/2018/5/layout/CenteredIconLabelDescriptionList"/>
    <dgm:cxn modelId="{05109638-0F7A-F542-9306-0EF6D3BB6610}" type="presParOf" srcId="{24DF6E4A-8409-4C3D-932A-C5905232F5E1}" destId="{76D592E6-9C40-4035-8DD4-67CC27B14719}" srcOrd="4" destOrd="0" presId="urn:microsoft.com/office/officeart/2018/5/layout/CenteredIconLabelDescriptionList"/>
    <dgm:cxn modelId="{2D1719AD-A552-4546-BD96-A975A06AD87A}" type="presParOf" srcId="{C5C18EAA-4AC5-4CEE-AF3C-EC1C87545DD0}" destId="{77B9EC8F-7216-4678-A8CC-8896B5E59CAA}" srcOrd="3" destOrd="0" presId="urn:microsoft.com/office/officeart/2018/5/layout/CenteredIconLabelDescriptionList"/>
    <dgm:cxn modelId="{75FD3707-E2A8-F548-AAD9-C7B070FA9309}" type="presParOf" srcId="{C5C18EAA-4AC5-4CEE-AF3C-EC1C87545DD0}" destId="{1B995B94-B6F0-4023-BDCF-4C6CEE08BBBA}" srcOrd="4" destOrd="0" presId="urn:microsoft.com/office/officeart/2018/5/layout/CenteredIconLabelDescriptionList"/>
    <dgm:cxn modelId="{7E6B0761-FEA0-A34B-A7E6-94AD854E4394}" type="presParOf" srcId="{1B995B94-B6F0-4023-BDCF-4C6CEE08BBBA}" destId="{9E689CD4-247B-4B5F-B704-2EACD2BD2896}" srcOrd="0" destOrd="0" presId="urn:microsoft.com/office/officeart/2018/5/layout/CenteredIconLabelDescriptionList"/>
    <dgm:cxn modelId="{E3C692A1-6007-584E-966C-E0537C11DAA6}" type="presParOf" srcId="{1B995B94-B6F0-4023-BDCF-4C6CEE08BBBA}" destId="{03B9D54F-3B31-4621-BD92-8F453766AFB7}" srcOrd="1" destOrd="0" presId="urn:microsoft.com/office/officeart/2018/5/layout/CenteredIconLabelDescriptionList"/>
    <dgm:cxn modelId="{A7118775-9427-7346-BBE1-64B0C7FA8220}" type="presParOf" srcId="{1B995B94-B6F0-4023-BDCF-4C6CEE08BBBA}" destId="{0E071453-ACA3-4D1A-AE42-90BAA54F9720}" srcOrd="2" destOrd="0" presId="urn:microsoft.com/office/officeart/2018/5/layout/CenteredIconLabelDescriptionList"/>
    <dgm:cxn modelId="{BFF9680A-1B93-7A46-AB0A-0C78F213BAF6}" type="presParOf" srcId="{1B995B94-B6F0-4023-BDCF-4C6CEE08BBBA}" destId="{33D97637-B19A-4817-B08A-9F8092A7B84C}" srcOrd="3" destOrd="0" presId="urn:microsoft.com/office/officeart/2018/5/layout/CenteredIconLabelDescriptionList"/>
    <dgm:cxn modelId="{319FA036-7BD1-9B49-8F6F-1F2C69F0F2B9}" type="presParOf" srcId="{1B995B94-B6F0-4023-BDCF-4C6CEE08BBBA}" destId="{DAB7A69B-7F87-433B-8791-88B1C251861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027DB-1447-4824-95D6-F38BED80D05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7BFF5-C3AD-4745-8BE3-34FD85493CB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Low Risk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E71CD61A-89D9-4CAB-899B-5E8A771BCFDE}" type="parTrans" cxnId="{F8B42670-C638-4211-AE9B-A9F2D5938A4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BCD5AA57-2F97-4C2C-BD64-E417A56DF136}" type="sibTrans" cxnId="{F8B42670-C638-4211-AE9B-A9F2D5938A4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62493CF3-1EDC-419A-B8C8-1D1271E5197A}">
      <dgm:prSet/>
      <dgm:spPr/>
      <dgm:t>
        <a:bodyPr/>
        <a:lstStyle/>
        <a:p>
          <a:pPr>
            <a:lnSpc>
              <a:spcPct val="100000"/>
            </a:lnSpc>
          </a:pPr>
          <a:endParaRPr lang="en-GB" b="0" i="0" dirty="0">
            <a:solidFill>
              <a:schemeClr val="bg1"/>
            </a:solidFill>
            <a:latin typeface="Archia" panose="02000503000000020004" pitchFamily="2" charset="77"/>
          </a:endParaRPr>
        </a:p>
        <a:p>
          <a:pPr>
            <a:lnSpc>
              <a:spcPct val="100000"/>
            </a:lnSpc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Pensions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E122888-4B19-411E-944D-2DBB65B613BD}" type="parTrans" cxnId="{6E1F8665-7CC0-4AD8-AAE6-0EB5883072B1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E226C12F-60DD-492D-92B6-A1DAF9769A97}" type="sibTrans" cxnId="{6E1F8665-7CC0-4AD8-AAE6-0EB5883072B1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5BF6410F-ADEA-4ECD-9B2B-86C45F980A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Fixed Income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02722F78-3336-45A6-906C-43277A1A40A9}" type="parTrans" cxnId="{E54E3BE0-170C-4780-BA32-FA77DC0DE1C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AA67D15-9074-4E27-8771-4B2C6E998E9B}" type="sibTrans" cxnId="{E54E3BE0-170C-4780-BA32-FA77DC0DE1C7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23B6944E-D2CC-4F40-9C4B-C60B1698F4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>
              <a:solidFill>
                <a:schemeClr val="bg1"/>
              </a:solidFill>
              <a:latin typeface="Archia" panose="02000503000000020004" pitchFamily="2" charset="77"/>
            </a:rPr>
            <a:t>Medium Risk</a:t>
          </a:r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1D15B5C1-701B-4D12-A59A-85D2979DF153}" type="parTrans" cxnId="{96E6D988-0407-457B-9A23-AABBDB2EAFE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2D54F269-557F-4683-A12D-FA238AFE4FB2}" type="sibTrans" cxnId="{96E6D988-0407-457B-9A23-AABBDB2EAFE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94A7D27-3B49-4D0F-B19E-B0537527754C}">
      <dgm:prSet/>
      <dgm:spPr/>
      <dgm:t>
        <a:bodyPr/>
        <a:lstStyle/>
        <a:p>
          <a:pPr>
            <a:lnSpc>
              <a:spcPct val="100000"/>
            </a:lnSpc>
          </a:pPr>
          <a:endParaRPr lang="en-GB" b="0" i="0" dirty="0">
            <a:solidFill>
              <a:schemeClr val="bg1"/>
            </a:solidFill>
            <a:latin typeface="Archia" panose="02000503000000020004" pitchFamily="2" charset="77"/>
          </a:endParaRPr>
        </a:p>
        <a:p>
          <a:pPr>
            <a:lnSpc>
              <a:spcPct val="100000"/>
            </a:lnSpc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Stocks and Shares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7BE9F871-6404-480F-B2F7-FB529DC623F5}" type="parTrans" cxnId="{338C7DA3-5533-4F35-BA27-DADEF7FDFC2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BF53BF3-D711-47B9-8E7F-101C320A9007}" type="sibTrans" cxnId="{338C7DA3-5533-4F35-BA27-DADEF7FDFC2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2255408B-9338-451D-8199-74A0C03C01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>
              <a:solidFill>
                <a:schemeClr val="bg1"/>
              </a:solidFill>
              <a:latin typeface="Archia" panose="02000503000000020004" pitchFamily="2" charset="77"/>
            </a:rPr>
            <a:t>Property (buy to let and refurbishment)</a:t>
          </a:r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3F5B93EE-549C-4F41-876E-0C0408A8B785}" type="parTrans" cxnId="{2D37D769-45C9-4545-9914-AE5AF1A0A629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FF2AF1FE-655B-4CCF-9A67-77F2F551C86F}" type="sibTrans" cxnId="{2D37D769-45C9-4545-9914-AE5AF1A0A629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7C71AB8-24F4-483A-A36D-6832684A499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>
              <a:solidFill>
                <a:schemeClr val="bg1"/>
              </a:solidFill>
              <a:latin typeface="Archia" panose="02000503000000020004" pitchFamily="2" charset="77"/>
            </a:rPr>
            <a:t>DIY Investing</a:t>
          </a:r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5BBF8B47-FF06-4C38-A02D-03C94EF0B058}" type="parTrans" cxnId="{8615507F-0066-4076-96A2-2B615EA592F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557438F4-03C4-4A8E-8997-8BF5B1D0D0A7}" type="sibTrans" cxnId="{8615507F-0066-4076-96A2-2B615EA592F3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5903BAED-EECD-4939-A47D-8CDBB901BD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High Risk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CBEFDA07-A000-4CDF-8595-5F3281F71E7C}" type="parTrans" cxnId="{8738BE4A-B4B5-4B53-A08B-25ECC610A93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4F652850-99D5-4E89-B5A2-FF03E8F0B95E}" type="sibTrans" cxnId="{8738BE4A-B4B5-4B53-A08B-25ECC610A93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DAA37F84-159F-420B-A8A4-87A2352EACF9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endParaRPr lang="en-GB" b="0" i="0" dirty="0">
            <a:solidFill>
              <a:schemeClr val="bg1"/>
            </a:solidFill>
            <a:latin typeface="Archia" panose="02000503000000020004" pitchFamily="2" charset="77"/>
          </a:endParaRP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AIM portfolio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FFB7D442-6C2A-4897-9679-02D679CDB7D6}" type="parTrans" cxnId="{78FEC52F-4C0F-415A-A736-553E6B55D41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AFA1BB8B-C7EE-487F-A418-B5ADE77CB115}" type="sibTrans" cxnId="{78FEC52F-4C0F-415A-A736-553E6B55D41B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7E02D66A-8261-4034-87B4-24B8386F6F9A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SME Finance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268EC527-1EDE-4FFE-BF4C-B911AAB52C2C}" type="parTrans" cxnId="{66B5047A-5811-416D-810D-D2BB269B1B74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1C82AF4C-5D2B-4754-825A-C40F7405FCFC}" type="sibTrans" cxnId="{66B5047A-5811-416D-810D-D2BB269B1B74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908F2D65-1E7F-40EF-ABC2-1F405D468AA9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Property Development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1EEDAB9F-8A29-4F6B-8BC8-2EA8A7C69F7E}" type="parTrans" cxnId="{FC694B78-0E77-4A3E-945F-47012122312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1A542E78-B095-42F9-A582-D8D409C6DE43}" type="sibTrans" cxnId="{FC694B78-0E77-4A3E-945F-47012122312A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FE4FD93E-F731-469A-8764-C453A717CEE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Venture capital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FE3A1710-DB64-466E-B449-89382364CDF4}" type="parTrans" cxnId="{13DB4CBF-B24D-4C56-B525-F4A6ADBAB039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A5AC4B14-BBB8-4B03-AC00-59AFBCD0F371}" type="sibTrans" cxnId="{13DB4CBF-B24D-4C56-B525-F4A6ADBAB039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6099EE0C-7AEE-45AC-BDE6-2954D7138BAE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b="0" i="0" dirty="0">
              <a:solidFill>
                <a:schemeClr val="bg1"/>
              </a:solidFill>
              <a:latin typeface="Archia" panose="02000503000000020004" pitchFamily="2" charset="77"/>
            </a:rPr>
            <a:t>Crypto</a:t>
          </a:r>
          <a:endParaRPr lang="en-US" b="0" i="0" dirty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E8194383-E894-4FD7-BB89-DA45480316D4}" type="parTrans" cxnId="{F4F72504-187A-4E87-9800-36BBECD00374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206817F7-4D36-48D9-BAA8-0EB40C393076}" type="sibTrans" cxnId="{F4F72504-187A-4E87-9800-36BBECD00374}">
      <dgm:prSet/>
      <dgm:spPr/>
      <dgm:t>
        <a:bodyPr/>
        <a:lstStyle/>
        <a:p>
          <a:endParaRPr lang="en-US" b="0" i="0">
            <a:solidFill>
              <a:schemeClr val="bg1"/>
            </a:solidFill>
            <a:latin typeface="Archia" panose="02000503000000020004" pitchFamily="2" charset="77"/>
          </a:endParaRPr>
        </a:p>
      </dgm:t>
    </dgm:pt>
    <dgm:pt modelId="{62A06757-7DAA-4588-BB2C-639AEDF44AE8}" type="pres">
      <dgm:prSet presAssocID="{9D1027DB-1447-4824-95D6-F38BED80D057}" presName="root" presStyleCnt="0">
        <dgm:presLayoutVars>
          <dgm:dir/>
          <dgm:resizeHandles val="exact"/>
        </dgm:presLayoutVars>
      </dgm:prSet>
      <dgm:spPr/>
    </dgm:pt>
    <dgm:pt modelId="{A2A173B2-B8CF-495D-9C92-46B3175D0658}" type="pres">
      <dgm:prSet presAssocID="{F8C7BFF5-C3AD-4745-8BE3-34FD85493CBF}" presName="compNode" presStyleCnt="0"/>
      <dgm:spPr/>
    </dgm:pt>
    <dgm:pt modelId="{699BCBAD-B3D7-4FE2-9E1C-D73FEBFF0D86}" type="pres">
      <dgm:prSet presAssocID="{F8C7BFF5-C3AD-4745-8BE3-34FD85493C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F821388-20E6-4B37-A06C-66857527C927}" type="pres">
      <dgm:prSet presAssocID="{F8C7BFF5-C3AD-4745-8BE3-34FD85493CBF}" presName="iconSpace" presStyleCnt="0"/>
      <dgm:spPr/>
    </dgm:pt>
    <dgm:pt modelId="{06614BCA-4348-4DA6-A210-804E52362792}" type="pres">
      <dgm:prSet presAssocID="{F8C7BFF5-C3AD-4745-8BE3-34FD85493CBF}" presName="parTx" presStyleLbl="revTx" presStyleIdx="0" presStyleCnt="6">
        <dgm:presLayoutVars>
          <dgm:chMax val="0"/>
          <dgm:chPref val="0"/>
        </dgm:presLayoutVars>
      </dgm:prSet>
      <dgm:spPr/>
    </dgm:pt>
    <dgm:pt modelId="{580151E7-DB99-43F8-B550-47A50BB58B28}" type="pres">
      <dgm:prSet presAssocID="{F8C7BFF5-C3AD-4745-8BE3-34FD85493CBF}" presName="txSpace" presStyleCnt="0"/>
      <dgm:spPr/>
    </dgm:pt>
    <dgm:pt modelId="{B5521F51-8A14-4A88-B3F9-55E990DC4F6A}" type="pres">
      <dgm:prSet presAssocID="{F8C7BFF5-C3AD-4745-8BE3-34FD85493CBF}" presName="desTx" presStyleLbl="revTx" presStyleIdx="1" presStyleCnt="6">
        <dgm:presLayoutVars/>
      </dgm:prSet>
      <dgm:spPr/>
    </dgm:pt>
    <dgm:pt modelId="{DDC94A45-5EF6-4361-879A-DCEF37803847}" type="pres">
      <dgm:prSet presAssocID="{BCD5AA57-2F97-4C2C-BD64-E417A56DF136}" presName="sibTrans" presStyleCnt="0"/>
      <dgm:spPr/>
    </dgm:pt>
    <dgm:pt modelId="{82C44A3B-5FAC-432F-BBBC-45B707F17711}" type="pres">
      <dgm:prSet presAssocID="{23B6944E-D2CC-4F40-9C4B-C60B1698F4B6}" presName="compNode" presStyleCnt="0"/>
      <dgm:spPr/>
    </dgm:pt>
    <dgm:pt modelId="{59976628-FB36-4AB3-A7E8-946ACFCDEAB3}" type="pres">
      <dgm:prSet presAssocID="{23B6944E-D2CC-4F40-9C4B-C60B1698F4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82F8FF6-2162-46CD-9CB6-4938D03CAA20}" type="pres">
      <dgm:prSet presAssocID="{23B6944E-D2CC-4F40-9C4B-C60B1698F4B6}" presName="iconSpace" presStyleCnt="0"/>
      <dgm:spPr/>
    </dgm:pt>
    <dgm:pt modelId="{3E6AFFCC-632A-4AF4-B68F-1B57BD3ADB84}" type="pres">
      <dgm:prSet presAssocID="{23B6944E-D2CC-4F40-9C4B-C60B1698F4B6}" presName="parTx" presStyleLbl="revTx" presStyleIdx="2" presStyleCnt="6">
        <dgm:presLayoutVars>
          <dgm:chMax val="0"/>
          <dgm:chPref val="0"/>
        </dgm:presLayoutVars>
      </dgm:prSet>
      <dgm:spPr/>
    </dgm:pt>
    <dgm:pt modelId="{893F0C09-5151-41B7-86A3-169E89A9A8D6}" type="pres">
      <dgm:prSet presAssocID="{23B6944E-D2CC-4F40-9C4B-C60B1698F4B6}" presName="txSpace" presStyleCnt="0"/>
      <dgm:spPr/>
    </dgm:pt>
    <dgm:pt modelId="{68D16F5C-3D83-48B9-A698-4162A7413A6B}" type="pres">
      <dgm:prSet presAssocID="{23B6944E-D2CC-4F40-9C4B-C60B1698F4B6}" presName="desTx" presStyleLbl="revTx" presStyleIdx="3" presStyleCnt="6">
        <dgm:presLayoutVars/>
      </dgm:prSet>
      <dgm:spPr/>
    </dgm:pt>
    <dgm:pt modelId="{0589FA58-8B28-4646-9FC4-BF1C2BD654D0}" type="pres">
      <dgm:prSet presAssocID="{2D54F269-557F-4683-A12D-FA238AFE4FB2}" presName="sibTrans" presStyleCnt="0"/>
      <dgm:spPr/>
    </dgm:pt>
    <dgm:pt modelId="{E4389144-A7DB-4DE3-B91A-ECEC7F50D58C}" type="pres">
      <dgm:prSet presAssocID="{5903BAED-EECD-4939-A47D-8CDBB901BDF4}" presName="compNode" presStyleCnt="0"/>
      <dgm:spPr/>
    </dgm:pt>
    <dgm:pt modelId="{73D0FB06-A24A-46BF-838E-1FBBE97B60F9}" type="pres">
      <dgm:prSet presAssocID="{5903BAED-EECD-4939-A47D-8CDBB901BD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2370999-AAC8-4584-BF78-1DB0D4F1F85C}" type="pres">
      <dgm:prSet presAssocID="{5903BAED-EECD-4939-A47D-8CDBB901BDF4}" presName="iconSpace" presStyleCnt="0"/>
      <dgm:spPr/>
    </dgm:pt>
    <dgm:pt modelId="{D648319D-BF77-46DA-9858-B2200AA293A9}" type="pres">
      <dgm:prSet presAssocID="{5903BAED-EECD-4939-A47D-8CDBB901BDF4}" presName="parTx" presStyleLbl="revTx" presStyleIdx="4" presStyleCnt="6">
        <dgm:presLayoutVars>
          <dgm:chMax val="0"/>
          <dgm:chPref val="0"/>
        </dgm:presLayoutVars>
      </dgm:prSet>
      <dgm:spPr/>
    </dgm:pt>
    <dgm:pt modelId="{B1FFC3FC-D80B-4B5F-B4E0-24D75DE2B7D2}" type="pres">
      <dgm:prSet presAssocID="{5903BAED-EECD-4939-A47D-8CDBB901BDF4}" presName="txSpace" presStyleCnt="0"/>
      <dgm:spPr/>
    </dgm:pt>
    <dgm:pt modelId="{F2E9DC95-D1D7-4C91-9A4E-4766571B0296}" type="pres">
      <dgm:prSet presAssocID="{5903BAED-EECD-4939-A47D-8CDBB901BDF4}" presName="desTx" presStyleLbl="revTx" presStyleIdx="5" presStyleCnt="6">
        <dgm:presLayoutVars/>
      </dgm:prSet>
      <dgm:spPr/>
    </dgm:pt>
  </dgm:ptLst>
  <dgm:cxnLst>
    <dgm:cxn modelId="{F4F72504-187A-4E87-9800-36BBECD00374}" srcId="{5903BAED-EECD-4939-A47D-8CDBB901BDF4}" destId="{6099EE0C-7AEE-45AC-BDE6-2954D7138BAE}" srcOrd="4" destOrd="0" parTransId="{E8194383-E894-4FD7-BB89-DA45480316D4}" sibTransId="{206817F7-4D36-48D9-BAA8-0EB40C393076}"/>
    <dgm:cxn modelId="{576AAF0C-BA0E-4909-9E2C-AD7F46D1D6DE}" type="presOf" srcId="{9D1027DB-1447-4824-95D6-F38BED80D057}" destId="{62A06757-7DAA-4588-BB2C-639AEDF44AE8}" srcOrd="0" destOrd="0" presId="urn:microsoft.com/office/officeart/2018/5/layout/CenteredIconLabelDescriptionList"/>
    <dgm:cxn modelId="{BDC1AF11-FF41-4C6E-83C7-E63688DBFB1E}" type="presOf" srcId="{62493CF3-1EDC-419A-B8C8-1D1271E5197A}" destId="{B5521F51-8A14-4A88-B3F9-55E990DC4F6A}" srcOrd="0" destOrd="0" presId="urn:microsoft.com/office/officeart/2018/5/layout/CenteredIconLabelDescriptionList"/>
    <dgm:cxn modelId="{B2053713-D84C-45A8-9F3A-156E3BD2570A}" type="presOf" srcId="{7E02D66A-8261-4034-87B4-24B8386F6F9A}" destId="{F2E9DC95-D1D7-4C91-9A4E-4766571B0296}" srcOrd="0" destOrd="1" presId="urn:microsoft.com/office/officeart/2018/5/layout/CenteredIconLabelDescriptionList"/>
    <dgm:cxn modelId="{BB4BE91C-1F81-46A6-A0F5-FC9F83BE4FC1}" type="presOf" srcId="{FE4FD93E-F731-469A-8764-C453A717CEED}" destId="{F2E9DC95-D1D7-4C91-9A4E-4766571B0296}" srcOrd="0" destOrd="3" presId="urn:microsoft.com/office/officeart/2018/5/layout/CenteredIconLabelDescriptionList"/>
    <dgm:cxn modelId="{2079851E-1D4E-47AF-BC38-5F1DA0065ABF}" type="presOf" srcId="{5BF6410F-ADEA-4ECD-9B2B-86C45F980AA9}" destId="{B5521F51-8A14-4A88-B3F9-55E990DC4F6A}" srcOrd="0" destOrd="1" presId="urn:microsoft.com/office/officeart/2018/5/layout/CenteredIconLabelDescriptionList"/>
    <dgm:cxn modelId="{76C4D92D-4755-41EB-8C72-D35C8B83BF0A}" type="presOf" srcId="{97C71AB8-24F4-483A-A36D-6832684A499C}" destId="{68D16F5C-3D83-48B9-A698-4162A7413A6B}" srcOrd="0" destOrd="2" presId="urn:microsoft.com/office/officeart/2018/5/layout/CenteredIconLabelDescriptionList"/>
    <dgm:cxn modelId="{78FEC52F-4C0F-415A-A736-553E6B55D41B}" srcId="{5903BAED-EECD-4939-A47D-8CDBB901BDF4}" destId="{DAA37F84-159F-420B-A8A4-87A2352EACF9}" srcOrd="0" destOrd="0" parTransId="{FFB7D442-6C2A-4897-9679-02D679CDB7D6}" sibTransId="{AFA1BB8B-C7EE-487F-A418-B5ADE77CB115}"/>
    <dgm:cxn modelId="{8738BE4A-B4B5-4B53-A08B-25ECC610A93A}" srcId="{9D1027DB-1447-4824-95D6-F38BED80D057}" destId="{5903BAED-EECD-4939-A47D-8CDBB901BDF4}" srcOrd="2" destOrd="0" parTransId="{CBEFDA07-A000-4CDF-8595-5F3281F71E7C}" sibTransId="{4F652850-99D5-4E89-B5A2-FF03E8F0B95E}"/>
    <dgm:cxn modelId="{6E1F8665-7CC0-4AD8-AAE6-0EB5883072B1}" srcId="{F8C7BFF5-C3AD-4745-8BE3-34FD85493CBF}" destId="{62493CF3-1EDC-419A-B8C8-1D1271E5197A}" srcOrd="0" destOrd="0" parTransId="{9E122888-4B19-411E-944D-2DBB65B613BD}" sibTransId="{E226C12F-60DD-492D-92B6-A1DAF9769A97}"/>
    <dgm:cxn modelId="{F1C33867-80D8-40A8-9F4B-3AAFA98BA2AB}" type="presOf" srcId="{994A7D27-3B49-4D0F-B19E-B0537527754C}" destId="{68D16F5C-3D83-48B9-A698-4162A7413A6B}" srcOrd="0" destOrd="0" presId="urn:microsoft.com/office/officeart/2018/5/layout/CenteredIconLabelDescriptionList"/>
    <dgm:cxn modelId="{2D37D769-45C9-4545-9914-AE5AF1A0A629}" srcId="{23B6944E-D2CC-4F40-9C4B-C60B1698F4B6}" destId="{2255408B-9338-451D-8199-74A0C03C01B4}" srcOrd="1" destOrd="0" parTransId="{3F5B93EE-549C-4F41-876E-0C0408A8B785}" sibTransId="{FF2AF1FE-655B-4CCF-9A67-77F2F551C86F}"/>
    <dgm:cxn modelId="{F8B42670-C638-4211-AE9B-A9F2D5938A43}" srcId="{9D1027DB-1447-4824-95D6-F38BED80D057}" destId="{F8C7BFF5-C3AD-4745-8BE3-34FD85493CBF}" srcOrd="0" destOrd="0" parTransId="{E71CD61A-89D9-4CAB-899B-5E8A771BCFDE}" sibTransId="{BCD5AA57-2F97-4C2C-BD64-E417A56DF136}"/>
    <dgm:cxn modelId="{FC694B78-0E77-4A3E-945F-47012122312A}" srcId="{5903BAED-EECD-4939-A47D-8CDBB901BDF4}" destId="{908F2D65-1E7F-40EF-ABC2-1F405D468AA9}" srcOrd="2" destOrd="0" parTransId="{1EEDAB9F-8A29-4F6B-8BC8-2EA8A7C69F7E}" sibTransId="{1A542E78-B095-42F9-A582-D8D409C6DE43}"/>
    <dgm:cxn modelId="{66B5047A-5811-416D-810D-D2BB269B1B74}" srcId="{5903BAED-EECD-4939-A47D-8CDBB901BDF4}" destId="{7E02D66A-8261-4034-87B4-24B8386F6F9A}" srcOrd="1" destOrd="0" parTransId="{268EC527-1EDE-4FFE-BF4C-B911AAB52C2C}" sibTransId="{1C82AF4C-5D2B-4754-825A-C40F7405FCFC}"/>
    <dgm:cxn modelId="{6184D67D-C9A0-478C-8EF7-C1A1A5A3C2E5}" type="presOf" srcId="{DAA37F84-159F-420B-A8A4-87A2352EACF9}" destId="{F2E9DC95-D1D7-4C91-9A4E-4766571B0296}" srcOrd="0" destOrd="0" presId="urn:microsoft.com/office/officeart/2018/5/layout/CenteredIconLabelDescriptionList"/>
    <dgm:cxn modelId="{8615507F-0066-4076-96A2-2B615EA592F3}" srcId="{23B6944E-D2CC-4F40-9C4B-C60B1698F4B6}" destId="{97C71AB8-24F4-483A-A36D-6832684A499C}" srcOrd="2" destOrd="0" parTransId="{5BBF8B47-FF06-4C38-A02D-03C94EF0B058}" sibTransId="{557438F4-03C4-4A8E-8997-8BF5B1D0D0A7}"/>
    <dgm:cxn modelId="{96E6D988-0407-457B-9A23-AABBDB2EAFEA}" srcId="{9D1027DB-1447-4824-95D6-F38BED80D057}" destId="{23B6944E-D2CC-4F40-9C4B-C60B1698F4B6}" srcOrd="1" destOrd="0" parTransId="{1D15B5C1-701B-4D12-A59A-85D2979DF153}" sibTransId="{2D54F269-557F-4683-A12D-FA238AFE4FB2}"/>
    <dgm:cxn modelId="{7ECA458F-85DB-4C2F-9E32-01B71BB8E064}" type="presOf" srcId="{908F2D65-1E7F-40EF-ABC2-1F405D468AA9}" destId="{F2E9DC95-D1D7-4C91-9A4E-4766571B0296}" srcOrd="0" destOrd="2" presId="urn:microsoft.com/office/officeart/2018/5/layout/CenteredIconLabelDescriptionList"/>
    <dgm:cxn modelId="{338C7DA3-5533-4F35-BA27-DADEF7FDFC2B}" srcId="{23B6944E-D2CC-4F40-9C4B-C60B1698F4B6}" destId="{994A7D27-3B49-4D0F-B19E-B0537527754C}" srcOrd="0" destOrd="0" parTransId="{7BE9F871-6404-480F-B2F7-FB529DC623F5}" sibTransId="{9BF53BF3-D711-47B9-8E7F-101C320A9007}"/>
    <dgm:cxn modelId="{AEF243B1-D241-47D3-8284-25F3C038BD19}" type="presOf" srcId="{23B6944E-D2CC-4F40-9C4B-C60B1698F4B6}" destId="{3E6AFFCC-632A-4AF4-B68F-1B57BD3ADB84}" srcOrd="0" destOrd="0" presId="urn:microsoft.com/office/officeart/2018/5/layout/CenteredIconLabelDescriptionList"/>
    <dgm:cxn modelId="{13DB4CBF-B24D-4C56-B525-F4A6ADBAB039}" srcId="{5903BAED-EECD-4939-A47D-8CDBB901BDF4}" destId="{FE4FD93E-F731-469A-8764-C453A717CEED}" srcOrd="3" destOrd="0" parTransId="{FE3A1710-DB64-466E-B449-89382364CDF4}" sibTransId="{A5AC4B14-BBB8-4B03-AC00-59AFBCD0F371}"/>
    <dgm:cxn modelId="{A9F587C1-E76A-4375-A57E-F2FA2CC3B4FC}" type="presOf" srcId="{F8C7BFF5-C3AD-4745-8BE3-34FD85493CBF}" destId="{06614BCA-4348-4DA6-A210-804E52362792}" srcOrd="0" destOrd="0" presId="urn:microsoft.com/office/officeart/2018/5/layout/CenteredIconLabelDescriptionList"/>
    <dgm:cxn modelId="{877B04CA-7B1E-4286-944A-B9A6586CAE5B}" type="presOf" srcId="{6099EE0C-7AEE-45AC-BDE6-2954D7138BAE}" destId="{F2E9DC95-D1D7-4C91-9A4E-4766571B0296}" srcOrd="0" destOrd="4" presId="urn:microsoft.com/office/officeart/2018/5/layout/CenteredIconLabelDescriptionList"/>
    <dgm:cxn modelId="{E54E3BE0-170C-4780-BA32-FA77DC0DE1C7}" srcId="{F8C7BFF5-C3AD-4745-8BE3-34FD85493CBF}" destId="{5BF6410F-ADEA-4ECD-9B2B-86C45F980AA9}" srcOrd="1" destOrd="0" parTransId="{02722F78-3336-45A6-906C-43277A1A40A9}" sibTransId="{9AA67D15-9074-4E27-8771-4B2C6E998E9B}"/>
    <dgm:cxn modelId="{4E32F8E4-2A7D-4C3B-9638-EA8A13B21D7B}" type="presOf" srcId="{2255408B-9338-451D-8199-74A0C03C01B4}" destId="{68D16F5C-3D83-48B9-A698-4162A7413A6B}" srcOrd="0" destOrd="1" presId="urn:microsoft.com/office/officeart/2018/5/layout/CenteredIconLabelDescriptionList"/>
    <dgm:cxn modelId="{E17482EA-3753-402B-92C1-0468FADE9BAF}" type="presOf" srcId="{5903BAED-EECD-4939-A47D-8CDBB901BDF4}" destId="{D648319D-BF77-46DA-9858-B2200AA293A9}" srcOrd="0" destOrd="0" presId="urn:microsoft.com/office/officeart/2018/5/layout/CenteredIconLabelDescriptionList"/>
    <dgm:cxn modelId="{44B35A7D-255A-45C0-9DA6-9DB31D401E25}" type="presParOf" srcId="{62A06757-7DAA-4588-BB2C-639AEDF44AE8}" destId="{A2A173B2-B8CF-495D-9C92-46B3175D0658}" srcOrd="0" destOrd="0" presId="urn:microsoft.com/office/officeart/2018/5/layout/CenteredIconLabelDescriptionList"/>
    <dgm:cxn modelId="{90D3C3D9-75D7-4FC6-89E1-2F5844E93D0D}" type="presParOf" srcId="{A2A173B2-B8CF-495D-9C92-46B3175D0658}" destId="{699BCBAD-B3D7-4FE2-9E1C-D73FEBFF0D86}" srcOrd="0" destOrd="0" presId="urn:microsoft.com/office/officeart/2018/5/layout/CenteredIconLabelDescriptionList"/>
    <dgm:cxn modelId="{02867E15-A9E2-4DB3-96E9-90BF3D139ABE}" type="presParOf" srcId="{A2A173B2-B8CF-495D-9C92-46B3175D0658}" destId="{6F821388-20E6-4B37-A06C-66857527C927}" srcOrd="1" destOrd="0" presId="urn:microsoft.com/office/officeart/2018/5/layout/CenteredIconLabelDescriptionList"/>
    <dgm:cxn modelId="{5420F39A-3FA1-4B3E-AE50-4EC400503047}" type="presParOf" srcId="{A2A173B2-B8CF-495D-9C92-46B3175D0658}" destId="{06614BCA-4348-4DA6-A210-804E52362792}" srcOrd="2" destOrd="0" presId="urn:microsoft.com/office/officeart/2018/5/layout/CenteredIconLabelDescriptionList"/>
    <dgm:cxn modelId="{A2CD64E9-D745-4190-831A-7B2FD852B4A5}" type="presParOf" srcId="{A2A173B2-B8CF-495D-9C92-46B3175D0658}" destId="{580151E7-DB99-43F8-B550-47A50BB58B28}" srcOrd="3" destOrd="0" presId="urn:microsoft.com/office/officeart/2018/5/layout/CenteredIconLabelDescriptionList"/>
    <dgm:cxn modelId="{3FA6FD08-EFDA-4FC7-85BC-AF3AF4429201}" type="presParOf" srcId="{A2A173B2-B8CF-495D-9C92-46B3175D0658}" destId="{B5521F51-8A14-4A88-B3F9-55E990DC4F6A}" srcOrd="4" destOrd="0" presId="urn:microsoft.com/office/officeart/2018/5/layout/CenteredIconLabelDescriptionList"/>
    <dgm:cxn modelId="{753855A9-9F0C-42DF-B4F9-86D906643619}" type="presParOf" srcId="{62A06757-7DAA-4588-BB2C-639AEDF44AE8}" destId="{DDC94A45-5EF6-4361-879A-DCEF37803847}" srcOrd="1" destOrd="0" presId="urn:microsoft.com/office/officeart/2018/5/layout/CenteredIconLabelDescriptionList"/>
    <dgm:cxn modelId="{EB79EE7B-3B1D-431D-9D8F-2A43BCCEC03E}" type="presParOf" srcId="{62A06757-7DAA-4588-BB2C-639AEDF44AE8}" destId="{82C44A3B-5FAC-432F-BBBC-45B707F17711}" srcOrd="2" destOrd="0" presId="urn:microsoft.com/office/officeart/2018/5/layout/CenteredIconLabelDescriptionList"/>
    <dgm:cxn modelId="{A89409B2-7DFF-41E6-9626-7A3E9D7E07C4}" type="presParOf" srcId="{82C44A3B-5FAC-432F-BBBC-45B707F17711}" destId="{59976628-FB36-4AB3-A7E8-946ACFCDEAB3}" srcOrd="0" destOrd="0" presId="urn:microsoft.com/office/officeart/2018/5/layout/CenteredIconLabelDescriptionList"/>
    <dgm:cxn modelId="{1CB51F6F-A887-4B28-833D-AC7F5846DE17}" type="presParOf" srcId="{82C44A3B-5FAC-432F-BBBC-45B707F17711}" destId="{682F8FF6-2162-46CD-9CB6-4938D03CAA20}" srcOrd="1" destOrd="0" presId="urn:microsoft.com/office/officeart/2018/5/layout/CenteredIconLabelDescriptionList"/>
    <dgm:cxn modelId="{E3EA1E38-208B-4310-BDF2-DFDA58BE992E}" type="presParOf" srcId="{82C44A3B-5FAC-432F-BBBC-45B707F17711}" destId="{3E6AFFCC-632A-4AF4-B68F-1B57BD3ADB84}" srcOrd="2" destOrd="0" presId="urn:microsoft.com/office/officeart/2018/5/layout/CenteredIconLabelDescriptionList"/>
    <dgm:cxn modelId="{D7E07A68-412B-4CEB-9450-B9C5C0F7487A}" type="presParOf" srcId="{82C44A3B-5FAC-432F-BBBC-45B707F17711}" destId="{893F0C09-5151-41B7-86A3-169E89A9A8D6}" srcOrd="3" destOrd="0" presId="urn:microsoft.com/office/officeart/2018/5/layout/CenteredIconLabelDescriptionList"/>
    <dgm:cxn modelId="{B5F7FA05-2646-4C19-8E13-E0E396F50311}" type="presParOf" srcId="{82C44A3B-5FAC-432F-BBBC-45B707F17711}" destId="{68D16F5C-3D83-48B9-A698-4162A7413A6B}" srcOrd="4" destOrd="0" presId="urn:microsoft.com/office/officeart/2018/5/layout/CenteredIconLabelDescriptionList"/>
    <dgm:cxn modelId="{54B196DD-264C-42B4-BF4C-5F8A3D728299}" type="presParOf" srcId="{62A06757-7DAA-4588-BB2C-639AEDF44AE8}" destId="{0589FA58-8B28-4646-9FC4-BF1C2BD654D0}" srcOrd="3" destOrd="0" presId="urn:microsoft.com/office/officeart/2018/5/layout/CenteredIconLabelDescriptionList"/>
    <dgm:cxn modelId="{B06200B4-8C63-45AE-B140-F11B708327FC}" type="presParOf" srcId="{62A06757-7DAA-4588-BB2C-639AEDF44AE8}" destId="{E4389144-A7DB-4DE3-B91A-ECEC7F50D58C}" srcOrd="4" destOrd="0" presId="urn:microsoft.com/office/officeart/2018/5/layout/CenteredIconLabelDescriptionList"/>
    <dgm:cxn modelId="{3BB3ED93-39C5-4D1B-8AF8-C1070C871C55}" type="presParOf" srcId="{E4389144-A7DB-4DE3-B91A-ECEC7F50D58C}" destId="{73D0FB06-A24A-46BF-838E-1FBBE97B60F9}" srcOrd="0" destOrd="0" presId="urn:microsoft.com/office/officeart/2018/5/layout/CenteredIconLabelDescriptionList"/>
    <dgm:cxn modelId="{6E520D13-2D1A-445E-9B4F-08A026F8128B}" type="presParOf" srcId="{E4389144-A7DB-4DE3-B91A-ECEC7F50D58C}" destId="{E2370999-AAC8-4584-BF78-1DB0D4F1F85C}" srcOrd="1" destOrd="0" presId="urn:microsoft.com/office/officeart/2018/5/layout/CenteredIconLabelDescriptionList"/>
    <dgm:cxn modelId="{2A19CA77-CEC3-480C-8E36-122BBB81B833}" type="presParOf" srcId="{E4389144-A7DB-4DE3-B91A-ECEC7F50D58C}" destId="{D648319D-BF77-46DA-9858-B2200AA293A9}" srcOrd="2" destOrd="0" presId="urn:microsoft.com/office/officeart/2018/5/layout/CenteredIconLabelDescriptionList"/>
    <dgm:cxn modelId="{F37F5EC7-2EFC-4E19-AB60-5EC5F099F3E8}" type="presParOf" srcId="{E4389144-A7DB-4DE3-B91A-ECEC7F50D58C}" destId="{B1FFC3FC-D80B-4B5F-B4E0-24D75DE2B7D2}" srcOrd="3" destOrd="0" presId="urn:microsoft.com/office/officeart/2018/5/layout/CenteredIconLabelDescriptionList"/>
    <dgm:cxn modelId="{087EEEB3-D89F-46E2-8EC2-770D9449731C}" type="presParOf" srcId="{E4389144-A7DB-4DE3-B91A-ECEC7F50D58C}" destId="{F2E9DC95-D1D7-4C91-9A4E-4766571B029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BD0E-D88E-4DC3-A5D7-A925904A4F20}">
      <dsp:nvSpPr>
        <dsp:cNvPr id="0" name=""/>
        <dsp:cNvSpPr/>
      </dsp:nvSpPr>
      <dsp:spPr>
        <a:xfrm>
          <a:off x="1747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6A1B4-CEE5-4147-A8F7-5BADDC7FF3F1}">
      <dsp:nvSpPr>
        <dsp:cNvPr id="0" name=""/>
        <dsp:cNvSpPr/>
      </dsp:nvSpPr>
      <dsp:spPr>
        <a:xfrm>
          <a:off x="559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cap="none" dirty="0">
              <a:latin typeface="Archia" panose="02000503000000020004" pitchFamily="2" charset="77"/>
            </a:rPr>
            <a:t>Three Golden Rules for investing</a:t>
          </a:r>
        </a:p>
      </dsp:txBody>
      <dsp:txXfrm>
        <a:off x="559800" y="3023411"/>
        <a:ext cx="4320000" cy="720000"/>
      </dsp:txXfrm>
    </dsp:sp>
    <dsp:sp modelId="{28FC1BEB-FA6A-49E9-983B-3C021ED563FA}">
      <dsp:nvSpPr>
        <dsp:cNvPr id="0" name=""/>
        <dsp:cNvSpPr/>
      </dsp:nvSpPr>
      <dsp:spPr>
        <a:xfrm>
          <a:off x="6823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CA6E-54FE-4F20-ACAE-9DA75FB54DC8}">
      <dsp:nvSpPr>
        <dsp:cNvPr id="0" name=""/>
        <dsp:cNvSpPr/>
      </dsp:nvSpPr>
      <dsp:spPr>
        <a:xfrm>
          <a:off x="5635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cap="none">
              <a:latin typeface="Archia" panose="02000503000000020004" pitchFamily="2" charset="77"/>
            </a:rPr>
            <a:t>Finding your portfolio balance</a:t>
          </a:r>
        </a:p>
      </dsp:txBody>
      <dsp:txXfrm>
        <a:off x="5635800" y="3023411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98C87-8F5E-46E6-98E8-D43C63C07324}">
      <dsp:nvSpPr>
        <dsp:cNvPr id="0" name=""/>
        <dsp:cNvSpPr/>
      </dsp:nvSpPr>
      <dsp:spPr>
        <a:xfrm>
          <a:off x="1020487" y="2223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8E67C-18BE-430D-9602-89448CACADDA}">
      <dsp:nvSpPr>
        <dsp:cNvPr id="0" name=""/>
        <dsp:cNvSpPr/>
      </dsp:nvSpPr>
      <dsp:spPr>
        <a:xfrm>
          <a:off x="393" y="148889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0" i="0" kern="1200">
              <a:latin typeface="Archia" panose="02000503000000020004" pitchFamily="2" charset="77"/>
            </a:rPr>
            <a:t>Low Risk</a:t>
          </a:r>
        </a:p>
      </dsp:txBody>
      <dsp:txXfrm>
        <a:off x="393" y="1488895"/>
        <a:ext cx="3138750" cy="470812"/>
      </dsp:txXfrm>
    </dsp:sp>
    <dsp:sp modelId="{3E126ED4-848B-490E-AA30-D162DF43AEA6}">
      <dsp:nvSpPr>
        <dsp:cNvPr id="0" name=""/>
        <dsp:cNvSpPr/>
      </dsp:nvSpPr>
      <dsp:spPr>
        <a:xfrm>
          <a:off x="393" y="2037840"/>
          <a:ext cx="3138750" cy="209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Archia" panose="02000503000000020004" pitchFamily="2" charset="77"/>
            </a:rPr>
            <a:t>You can’t really afford to lose this money, you need it quite soon for something quite important e.g., a house deposit or tuition fees, and you’re happy with relatively low returns of 1-3%</a:t>
          </a:r>
        </a:p>
      </dsp:txBody>
      <dsp:txXfrm>
        <a:off x="393" y="2037840"/>
        <a:ext cx="3138750" cy="2091149"/>
      </dsp:txXfrm>
    </dsp:sp>
    <dsp:sp modelId="{4EC3D09D-0E0F-4288-BD89-30CDD8A2FB73}">
      <dsp:nvSpPr>
        <dsp:cNvPr id="0" name=""/>
        <dsp:cNvSpPr/>
      </dsp:nvSpPr>
      <dsp:spPr>
        <a:xfrm>
          <a:off x="4708518" y="2223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9A1DA-8B69-4F94-AF72-0D926CEC37FA}">
      <dsp:nvSpPr>
        <dsp:cNvPr id="0" name=""/>
        <dsp:cNvSpPr/>
      </dsp:nvSpPr>
      <dsp:spPr>
        <a:xfrm>
          <a:off x="3688425" y="148889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0" i="0" kern="1200" dirty="0">
              <a:latin typeface="Archia" panose="02000503000000020004" pitchFamily="2" charset="77"/>
            </a:rPr>
            <a:t>Medium Risk</a:t>
          </a:r>
        </a:p>
      </dsp:txBody>
      <dsp:txXfrm>
        <a:off x="3688425" y="1488895"/>
        <a:ext cx="3138750" cy="470812"/>
      </dsp:txXfrm>
    </dsp:sp>
    <dsp:sp modelId="{76D592E6-9C40-4035-8DD4-67CC27B14719}">
      <dsp:nvSpPr>
        <dsp:cNvPr id="0" name=""/>
        <dsp:cNvSpPr/>
      </dsp:nvSpPr>
      <dsp:spPr>
        <a:xfrm>
          <a:off x="3688425" y="2037840"/>
          <a:ext cx="3138750" cy="209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latin typeface="Archia" panose="02000503000000020004" pitchFamily="2" charset="77"/>
            </a:rPr>
            <a:t>You can afford to see a little volatility in your investments in exchange for a higher return (3-10%). But again, you certainly don't want to lose your money in the long-run.</a:t>
          </a:r>
          <a:endParaRPr lang="en-US" sz="1700" b="0" i="0" kern="1200" dirty="0">
            <a:latin typeface="Archia" panose="02000503000000020004" pitchFamily="2" charset="77"/>
          </a:endParaRPr>
        </a:p>
      </dsp:txBody>
      <dsp:txXfrm>
        <a:off x="3688425" y="2037840"/>
        <a:ext cx="3138750" cy="2091149"/>
      </dsp:txXfrm>
    </dsp:sp>
    <dsp:sp modelId="{9E689CD4-247B-4B5F-B704-2EACD2BD2896}">
      <dsp:nvSpPr>
        <dsp:cNvPr id="0" name=""/>
        <dsp:cNvSpPr/>
      </dsp:nvSpPr>
      <dsp:spPr>
        <a:xfrm>
          <a:off x="8396550" y="2223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71453-ACA3-4D1A-AE42-90BAA54F9720}">
      <dsp:nvSpPr>
        <dsp:cNvPr id="0" name=""/>
        <dsp:cNvSpPr/>
      </dsp:nvSpPr>
      <dsp:spPr>
        <a:xfrm>
          <a:off x="7376456" y="148889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b="0" i="0" kern="1200" dirty="0">
              <a:latin typeface="Archia" panose="02000503000000020004" pitchFamily="2" charset="77"/>
            </a:rPr>
            <a:t>High Risk</a:t>
          </a:r>
        </a:p>
      </dsp:txBody>
      <dsp:txXfrm>
        <a:off x="7376456" y="1488895"/>
        <a:ext cx="3138750" cy="470812"/>
      </dsp:txXfrm>
    </dsp:sp>
    <dsp:sp modelId="{DAB7A69B-7F87-433B-8791-88B1C2518617}">
      <dsp:nvSpPr>
        <dsp:cNvPr id="0" name=""/>
        <dsp:cNvSpPr/>
      </dsp:nvSpPr>
      <dsp:spPr>
        <a:xfrm>
          <a:off x="7376456" y="2037840"/>
          <a:ext cx="3138750" cy="209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BCBAD-B3D7-4FE2-9E1C-D73FEBFF0D86}">
      <dsp:nvSpPr>
        <dsp:cNvPr id="0" name=""/>
        <dsp:cNvSpPr/>
      </dsp:nvSpPr>
      <dsp:spPr>
        <a:xfrm>
          <a:off x="1024625" y="259227"/>
          <a:ext cx="1097489" cy="1097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14BCA-4348-4DA6-A210-804E52362792}">
      <dsp:nvSpPr>
        <dsp:cNvPr id="0" name=""/>
        <dsp:cNvSpPr/>
      </dsp:nvSpPr>
      <dsp:spPr>
        <a:xfrm>
          <a:off x="5527" y="1521531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b="0" i="0" kern="1200" dirty="0">
              <a:solidFill>
                <a:schemeClr val="bg1"/>
              </a:solidFill>
              <a:latin typeface="Archia" panose="02000503000000020004" pitchFamily="2" charset="77"/>
            </a:rPr>
            <a:t>Low Risk</a:t>
          </a:r>
          <a:endParaRPr lang="en-US" sz="3000" b="0" i="0" kern="1200" dirty="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5527" y="1521531"/>
        <a:ext cx="3135684" cy="470352"/>
      </dsp:txXfrm>
    </dsp:sp>
    <dsp:sp modelId="{B5521F51-8A14-4A88-B3F9-55E990DC4F6A}">
      <dsp:nvSpPr>
        <dsp:cNvPr id="0" name=""/>
        <dsp:cNvSpPr/>
      </dsp:nvSpPr>
      <dsp:spPr>
        <a:xfrm>
          <a:off x="5527" y="2068541"/>
          <a:ext cx="3135684" cy="202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Pensions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Fixed Income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5527" y="2068541"/>
        <a:ext cx="3135684" cy="2023568"/>
      </dsp:txXfrm>
    </dsp:sp>
    <dsp:sp modelId="{59976628-FB36-4AB3-A7E8-946ACFCDEAB3}">
      <dsp:nvSpPr>
        <dsp:cNvPr id="0" name=""/>
        <dsp:cNvSpPr/>
      </dsp:nvSpPr>
      <dsp:spPr>
        <a:xfrm>
          <a:off x="4709055" y="259227"/>
          <a:ext cx="1097489" cy="1097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AFFCC-632A-4AF4-B68F-1B57BD3ADB84}">
      <dsp:nvSpPr>
        <dsp:cNvPr id="0" name=""/>
        <dsp:cNvSpPr/>
      </dsp:nvSpPr>
      <dsp:spPr>
        <a:xfrm>
          <a:off x="3689957" y="1521531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b="0" i="0" kern="1200">
              <a:solidFill>
                <a:schemeClr val="bg1"/>
              </a:solidFill>
              <a:latin typeface="Archia" panose="02000503000000020004" pitchFamily="2" charset="77"/>
            </a:rPr>
            <a:t>Medium Risk</a:t>
          </a:r>
          <a:endParaRPr lang="en-US" sz="3000" b="0" i="0" kern="120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3689957" y="1521531"/>
        <a:ext cx="3135684" cy="470352"/>
      </dsp:txXfrm>
    </dsp:sp>
    <dsp:sp modelId="{68D16F5C-3D83-48B9-A698-4162A7413A6B}">
      <dsp:nvSpPr>
        <dsp:cNvPr id="0" name=""/>
        <dsp:cNvSpPr/>
      </dsp:nvSpPr>
      <dsp:spPr>
        <a:xfrm>
          <a:off x="3689957" y="2068541"/>
          <a:ext cx="3135684" cy="202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Stocks and Shares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>
              <a:solidFill>
                <a:schemeClr val="bg1"/>
              </a:solidFill>
              <a:latin typeface="Archia" panose="02000503000000020004" pitchFamily="2" charset="77"/>
            </a:rPr>
            <a:t>Property (buy to let and refurbishment)</a:t>
          </a:r>
          <a:endParaRPr lang="en-US" sz="1700" b="0" i="0" kern="120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>
              <a:solidFill>
                <a:schemeClr val="bg1"/>
              </a:solidFill>
              <a:latin typeface="Archia" panose="02000503000000020004" pitchFamily="2" charset="77"/>
            </a:rPr>
            <a:t>DIY Investing</a:t>
          </a:r>
          <a:endParaRPr lang="en-US" sz="1700" b="0" i="0" kern="120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3689957" y="2068541"/>
        <a:ext cx="3135684" cy="2023568"/>
      </dsp:txXfrm>
    </dsp:sp>
    <dsp:sp modelId="{73D0FB06-A24A-46BF-838E-1FBBE97B60F9}">
      <dsp:nvSpPr>
        <dsp:cNvPr id="0" name=""/>
        <dsp:cNvSpPr/>
      </dsp:nvSpPr>
      <dsp:spPr>
        <a:xfrm>
          <a:off x="8393484" y="259227"/>
          <a:ext cx="1097489" cy="1097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8319D-BF77-46DA-9858-B2200AA293A9}">
      <dsp:nvSpPr>
        <dsp:cNvPr id="0" name=""/>
        <dsp:cNvSpPr/>
      </dsp:nvSpPr>
      <dsp:spPr>
        <a:xfrm>
          <a:off x="7374387" y="1521531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000" b="0" i="0" kern="1200" dirty="0">
              <a:solidFill>
                <a:schemeClr val="bg1"/>
              </a:solidFill>
              <a:latin typeface="Archia" panose="02000503000000020004" pitchFamily="2" charset="77"/>
            </a:rPr>
            <a:t>High Risk</a:t>
          </a:r>
          <a:endParaRPr lang="en-US" sz="3000" b="0" i="0" kern="1200" dirty="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7374387" y="1521531"/>
        <a:ext cx="3135684" cy="470352"/>
      </dsp:txXfrm>
    </dsp:sp>
    <dsp:sp modelId="{F2E9DC95-D1D7-4C91-9A4E-4766571B0296}">
      <dsp:nvSpPr>
        <dsp:cNvPr id="0" name=""/>
        <dsp:cNvSpPr/>
      </dsp:nvSpPr>
      <dsp:spPr>
        <a:xfrm>
          <a:off x="7374387" y="2068541"/>
          <a:ext cx="3135684" cy="202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AIM portfolio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SME Finance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Property Development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Venture capital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b="0" i="0" kern="1200" dirty="0">
              <a:solidFill>
                <a:schemeClr val="bg1"/>
              </a:solidFill>
              <a:latin typeface="Archia" panose="02000503000000020004" pitchFamily="2" charset="77"/>
            </a:rPr>
            <a:t>Crypto</a:t>
          </a:r>
          <a:endParaRPr lang="en-US" sz="1700" b="0" i="0" kern="1200" dirty="0">
            <a:solidFill>
              <a:schemeClr val="bg1"/>
            </a:solidFill>
            <a:latin typeface="Archia" panose="02000503000000020004" pitchFamily="2" charset="77"/>
          </a:endParaRPr>
        </a:p>
      </dsp:txBody>
      <dsp:txXfrm>
        <a:off x="7374387" y="2068541"/>
        <a:ext cx="3135684" cy="202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AD27-44C7-77CE-56EB-50301B09A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6611E-FDF6-85DA-4606-20B823D38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10A7-85CD-F298-C0E1-41736FD4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E015-D0E7-505A-4689-A3090801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C119-F1F0-0B1E-A811-8F0BC087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B46B-1C1E-A6FA-E78C-EE3B96CA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4FD45-E418-A75D-A72B-020FB1BE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2B8E-2BCD-93EB-4E07-886C27BD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080F-A92A-24A5-60AB-7139B9D3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E912-1545-88F5-60B6-73156FD1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7917A-A1AF-21D3-E106-2A34FB97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DA702-7445-5355-1652-D13F2A880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78411-B59F-E335-5A33-1CDB244D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DA7E-8C58-C2D7-063D-1DA412C3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AC3D-40D2-AAC3-2A2F-C3FACBF1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BC26-D173-E7AF-5515-F0C27E56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7CC7C-81C2-EC5B-5AD9-E7059164F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B176-8923-ECAF-25A5-FF5F1C6E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88D8-4F3D-7931-8031-6F5191B9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7DB9-1968-4FE0-1414-B06CD5A9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6299-899B-1350-A044-05A5FE4D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028B-AC0F-0D69-26D3-097A73CF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F7575-CDD4-55E0-CBE0-9263A178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C5D3-731A-DE72-7AB0-19737B09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BD5B-8AA9-346E-78BF-009A1D9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9388-B9E5-C346-B7E9-501AA750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1BFA-8576-DEA9-8ABE-D1371C90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99108-9C36-8137-A579-BD4D74E4B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A134A-D569-6076-2CFC-A7149F32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C6A5-4302-3968-F2C4-3F369217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2FFEF-34B7-EFFB-169D-F60B0491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656-7AC3-6698-64C2-7A5E1D6B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3EA50-755E-2DBC-49E2-82A2D06E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456FF-A0A7-399A-FF36-39DE2518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D0998-9588-BA56-9BB9-330DDB265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61AF1-90CE-5AAF-1A5E-17093B307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25173-5D08-8B02-FD65-C5B6FF90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6F49E-3F54-AC54-D41F-1D31DA41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9D4B-8423-D73E-FEB9-84CDA0CB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1C01-1CB2-47A1-686F-66DBC3EF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6BD5A-20B3-8417-5770-3E36CBF4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9BD0-EB88-8969-8455-0B936DA1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1BBA-124F-CFD1-5547-4972A37D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A9AA-9954-9AED-97DF-A31334AF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B2E8B-0367-1465-4EF3-39F5E0BC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A1FFE-D4A1-3EA9-EBE5-D17413EC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9B04-39E6-A361-94FD-95B0A9D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E9D9-D648-90A1-E130-08AC6614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9011-6DAE-CFD1-4E04-6B1EBE8B8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244A9-7F04-B512-BC4A-A5632FBB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6034-68B0-FA05-5014-DB2449FB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A40D3-9B29-B352-FB5F-B7B3FE8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527E-23EC-0B6B-6AFD-3E244240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56892-1E75-6335-D984-BAFFFF5DD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41221-98AC-3D73-8EF0-B9BE42D6D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B036-83EF-4AD6-C865-27034735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0FC5A-97DC-E473-A2E1-8BC6A34C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70F1B-A15E-7AF9-2229-DE3A4A9F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809FD-E07C-C0F9-03A4-D0EBA4C5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D6A4-F177-5A0C-DEC7-583117EB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1283-BAD4-DC9B-86A6-553B6AC6D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7734A-3BF0-7C44-AAF9-496501B7EDFD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DE43D-384F-5D40-67E3-C375DC5B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6213-B302-BBA8-867B-AD40B585F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95" y="1537999"/>
            <a:ext cx="5988424" cy="238760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The Risks and Rewards of Investing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2B4FC-97D1-5C24-83CE-D7A1A030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301" y="4008709"/>
            <a:ext cx="5710518" cy="1655762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Cur8 Investor Club May 2024</a:t>
            </a:r>
          </a:p>
        </p:txBody>
      </p:sp>
      <p:pic>
        <p:nvPicPr>
          <p:cNvPr id="7" name="Picture 6" descr="A black background with white text and green arrow&#10;&#10;Description automatically generated">
            <a:extLst>
              <a:ext uri="{FF2B5EF4-FFF2-40B4-BE49-F238E27FC236}">
                <a16:creationId xmlns:a16="http://schemas.microsoft.com/office/drawing/2014/main" id="{414A95DF-7CF2-3628-2EB2-DD23D9C7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42" y="1358023"/>
            <a:ext cx="4025153" cy="41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10E4-440D-9E9B-B782-331C589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Some types of investments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7CA95C-3CC8-47B2-6F82-664C04CFB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1641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12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E8FE-6760-9D28-F647-E96153F6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chia SemiBold" panose="02000503000000020004" pitchFamily="2" charset="77"/>
              </a:rPr>
              <a:t>Some of Cur8’s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C29A7-752B-2507-F761-6846BD01E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D28D1-60AE-1833-E028-17BCD8C5C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792"/>
            <a:ext cx="2379562" cy="58991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chia" panose="02000503000000020004" pitchFamily="2" charset="77"/>
              </a:rPr>
              <a:t>Low 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E5B30-E5F4-8647-D522-FB442CB34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2244" y="277792"/>
            <a:ext cx="2543537" cy="58991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chia" panose="02000503000000020004" pitchFamily="2" charset="77"/>
              </a:rPr>
              <a:t>Medium Risk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6FFE0FD-3702-02F6-0ED8-B0F23D576960}"/>
              </a:ext>
            </a:extLst>
          </p:cNvPr>
          <p:cNvSpPr txBox="1">
            <a:spLocks/>
          </p:cNvSpPr>
          <p:nvPr/>
        </p:nvSpPr>
        <p:spPr>
          <a:xfrm>
            <a:off x="8810263" y="277792"/>
            <a:ext cx="2543537" cy="589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chia" panose="02000503000000020004" pitchFamily="2" charset="77"/>
              </a:rPr>
              <a:t>High Risk</a:t>
            </a:r>
          </a:p>
        </p:txBody>
      </p:sp>
      <p:pic>
        <p:nvPicPr>
          <p:cNvPr id="9" name="Picture 8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54C71F35-29B6-29A4-1896-621664CD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5" y="1266607"/>
            <a:ext cx="2324100" cy="2349500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0AB73226-BF25-90DD-7C42-261BDA825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45" y="1830660"/>
            <a:ext cx="2603500" cy="774700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94FD036-5C0F-1C82-C851-6ADBA19F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676" y="3038423"/>
            <a:ext cx="3122305" cy="1694474"/>
          </a:xfrm>
          <a:prstGeom prst="rect">
            <a:avLst/>
          </a:prstGeom>
        </p:spPr>
      </p:pic>
      <p:pic>
        <p:nvPicPr>
          <p:cNvPr id="17" name="Picture 16" descr="A white and blue logo&#10;&#10;Description automatically generated">
            <a:extLst>
              <a:ext uri="{FF2B5EF4-FFF2-40B4-BE49-F238E27FC236}">
                <a16:creationId xmlns:a16="http://schemas.microsoft.com/office/drawing/2014/main" id="{69EF8B6B-7455-95E1-B9F2-EAC1C8BFF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567" y="4788317"/>
            <a:ext cx="1270000" cy="1270000"/>
          </a:xfrm>
          <a:prstGeom prst="rect">
            <a:avLst/>
          </a:prstGeom>
        </p:spPr>
      </p:pic>
      <p:pic>
        <p:nvPicPr>
          <p:cNvPr id="19" name="Picture 18" descr="A blue and white logo&#10;&#10;Description automatically generated">
            <a:extLst>
              <a:ext uri="{FF2B5EF4-FFF2-40B4-BE49-F238E27FC236}">
                <a16:creationId xmlns:a16="http://schemas.microsoft.com/office/drawing/2014/main" id="{63F42A57-B01F-57F8-1393-B2ED80240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63" y="3078774"/>
            <a:ext cx="3797300" cy="2527300"/>
          </a:xfrm>
          <a:prstGeom prst="rect">
            <a:avLst/>
          </a:prstGeom>
        </p:spPr>
      </p:pic>
      <p:pic>
        <p:nvPicPr>
          <p:cNvPr id="21" name="Picture 20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3C8BCF1-EBBA-D46D-EA93-FC49D14D82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879" y="1443356"/>
            <a:ext cx="2433269" cy="1549308"/>
          </a:xfrm>
          <a:prstGeom prst="rect">
            <a:avLst/>
          </a:prstGeom>
        </p:spPr>
      </p:pic>
      <p:pic>
        <p:nvPicPr>
          <p:cNvPr id="23" name="Picture 22" descr="A blue sky with white clouds&#10;&#10;Description automatically generated">
            <a:extLst>
              <a:ext uri="{FF2B5EF4-FFF2-40B4-BE49-F238E27FC236}">
                <a16:creationId xmlns:a16="http://schemas.microsoft.com/office/drawing/2014/main" id="{A16BA52F-62D6-42F5-3DC9-FDE68225F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70" y="3885660"/>
            <a:ext cx="3014212" cy="12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864" y="2235200"/>
            <a:ext cx="9822271" cy="23876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5317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FF6F"/>
                </a:solidFill>
                <a:latin typeface="Archia" panose="02000503000000020004" pitchFamily="2" charset="77"/>
              </a:rPr>
              <a:t>The Cur8 Investor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5413-7F94-EE84-349B-60BC4A5C7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From the point of singing up for the Cur8 platform you will be a member of an investment syndicate </a:t>
            </a:r>
            <a:b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</a:br>
            <a:endParaRPr lang="en-US" dirty="0">
              <a:solidFill>
                <a:schemeClr val="bg1"/>
              </a:solidFill>
              <a:latin typeface="Archia" panose="02000503000000020004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After 6 months as a member of a syndicate you qualify to invest with Cur8 Capital as a </a:t>
            </a:r>
            <a:r>
              <a:rPr lang="en-US" i="1" dirty="0">
                <a:solidFill>
                  <a:srgbClr val="81FF6F"/>
                </a:solidFill>
                <a:latin typeface="Archia" panose="02000503000000020004" pitchFamily="2" charset="77"/>
              </a:rPr>
              <a:t>sophisticated investor</a:t>
            </a:r>
            <a:endParaRPr lang="en-US" dirty="0">
              <a:solidFill>
                <a:srgbClr val="81FF6F"/>
              </a:solidFill>
              <a:latin typeface="Archia" panose="02000503000000020004" pitchFamily="2" charset="77"/>
            </a:endParaRPr>
          </a:p>
        </p:txBody>
      </p:sp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A4DB0DEF-A6DF-65D1-BFC7-85C98FE0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809" y="4414693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D6B88-906D-DF6E-4F35-70E1BF3E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latin typeface="Archia" panose="02000503000000020004" pitchFamily="2" charset="77"/>
              </a:rPr>
              <a:t>This month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C16EDF-BEDA-3BDB-1771-434AFF52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1579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71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2F8F-9A62-1F4E-DABB-4A8D6357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5279"/>
            <a:ext cx="10515600" cy="2852737"/>
          </a:xfrm>
        </p:spPr>
        <p:txBody>
          <a:bodyPr/>
          <a:lstStyle/>
          <a:p>
            <a:pPr algn="r"/>
            <a:r>
              <a:rPr lang="en-US" b="1" dirty="0">
                <a:latin typeface="Archia SemiBold" panose="02000503000000020004" pitchFamily="2" charset="77"/>
              </a:rPr>
              <a:t>Three Golden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45DFB-F5BA-33C6-6A53-DD7D5EA18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8265" y="2467458"/>
            <a:ext cx="10515600" cy="1500187"/>
          </a:xfrm>
        </p:spPr>
        <p:txBody>
          <a:bodyPr/>
          <a:lstStyle/>
          <a:p>
            <a:r>
              <a:rPr lang="en-US" dirty="0">
                <a:latin typeface="Archia" panose="02000503000000020004" pitchFamily="2" charset="77"/>
              </a:rPr>
              <a:t>Balancing risk and reward in investment</a:t>
            </a:r>
          </a:p>
        </p:txBody>
      </p:sp>
      <p:pic>
        <p:nvPicPr>
          <p:cNvPr id="7" name="Picture 6" descr="A person holding a green coin&#10;&#10;Description automatically generated">
            <a:extLst>
              <a:ext uri="{FF2B5EF4-FFF2-40B4-BE49-F238E27FC236}">
                <a16:creationId xmlns:a16="http://schemas.microsoft.com/office/drawing/2014/main" id="{82F11137-A421-EFD1-7727-D455A748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87" y="1845533"/>
            <a:ext cx="5597943" cy="48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9E86-F852-9478-5C11-ED694D00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chia SemiBold" panose="02000503000000020004" pitchFamily="2" charset="77"/>
              </a:rPr>
              <a:t>Rule 1: Know why you’re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36CA-358E-2246-7486-5F9AD516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chia" panose="02000503000000020004" pitchFamily="2" charset="77"/>
              </a:rPr>
              <a:t>What are your goals? This will affect your appetite and exposure to risk</a:t>
            </a:r>
            <a:br>
              <a:rPr lang="en-US" dirty="0">
                <a:latin typeface="Archia" panose="02000503000000020004" pitchFamily="2" charset="77"/>
              </a:rPr>
            </a:br>
            <a:endParaRPr lang="en-US" dirty="0">
              <a:latin typeface="Archia" panose="02000503000000020004" pitchFamily="2" charset="77"/>
            </a:endParaRPr>
          </a:p>
          <a:p>
            <a:pPr lvl="1"/>
            <a:r>
              <a:rPr lang="en-US" dirty="0">
                <a:latin typeface="Archia" panose="02000503000000020004" pitchFamily="2" charset="77"/>
              </a:rPr>
              <a:t>Is it so you can retire?</a:t>
            </a:r>
          </a:p>
          <a:p>
            <a:pPr lvl="1"/>
            <a:endParaRPr lang="en-US" dirty="0">
              <a:latin typeface="Archia" panose="02000503000000020004" pitchFamily="2" charset="77"/>
            </a:endParaRPr>
          </a:p>
          <a:p>
            <a:pPr lvl="1"/>
            <a:r>
              <a:rPr lang="en-US" dirty="0">
                <a:latin typeface="Archia" panose="02000503000000020004" pitchFamily="2" charset="77"/>
              </a:rPr>
              <a:t>Is it to pay for your children at university </a:t>
            </a:r>
          </a:p>
          <a:p>
            <a:pPr lvl="1"/>
            <a:endParaRPr lang="en-US" dirty="0">
              <a:latin typeface="Archia" panose="02000503000000020004" pitchFamily="2" charset="77"/>
            </a:endParaRPr>
          </a:p>
          <a:p>
            <a:pPr lvl="1"/>
            <a:r>
              <a:rPr lang="en-US" dirty="0">
                <a:latin typeface="Archia" panose="02000503000000020004" pitchFamily="2" charset="77"/>
              </a:rPr>
              <a:t>Is it to build wealth?</a:t>
            </a:r>
          </a:p>
          <a:p>
            <a:pPr lvl="1"/>
            <a:endParaRPr lang="en-US" dirty="0">
              <a:latin typeface="Archia" panose="02000503000000020004" pitchFamily="2" charset="77"/>
            </a:endParaRPr>
          </a:p>
          <a:p>
            <a:pPr lvl="1"/>
            <a:r>
              <a:rPr lang="en-US" dirty="0">
                <a:latin typeface="Archia" panose="02000503000000020004" pitchFamily="2" charset="77"/>
              </a:rPr>
              <a:t>Is it to take a risk a build money quickly?</a:t>
            </a:r>
          </a:p>
        </p:txBody>
      </p:sp>
      <p:pic>
        <p:nvPicPr>
          <p:cNvPr id="5" name="Picture 4" descr="A person with his eyes closed surrounded by money and coins&#10;&#10;Description automatically generated">
            <a:extLst>
              <a:ext uri="{FF2B5EF4-FFF2-40B4-BE49-F238E27FC236}">
                <a16:creationId xmlns:a16="http://schemas.microsoft.com/office/drawing/2014/main" id="{F79BED82-5E95-5469-C3AB-C1849D86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64" y="3161212"/>
            <a:ext cx="3920836" cy="3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CD0AF2-871A-35F2-8700-A4116845A4F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AF8E-8E2E-D4E6-5A7C-09718ABF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Rule 2: Stick to your risk limits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AB19F8-9253-DC2E-4D4E-AC5BCBAB3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11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599D91-EB6F-97FB-407A-5225C4A024C6}"/>
              </a:ext>
            </a:extLst>
          </p:cNvPr>
          <p:cNvSpPr txBox="1"/>
          <p:nvPr/>
        </p:nvSpPr>
        <p:spPr>
          <a:xfrm>
            <a:off x="11097491" y="94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F7871-A8BD-958A-2A48-81106FAE608E}"/>
              </a:ext>
            </a:extLst>
          </p:cNvPr>
          <p:cNvSpPr txBox="1"/>
          <p:nvPr/>
        </p:nvSpPr>
        <p:spPr>
          <a:xfrm>
            <a:off x="7824487" y="3830351"/>
            <a:ext cx="385436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dirty="0">
                <a:effectLst/>
                <a:latin typeface="Archia" panose="02000503000000020004" pitchFamily="2" charset="77"/>
              </a:rPr>
              <a:t>You are focused on seeing the best returns possible and are willing to lose a lot of your money if things go wrong, so that you have a chance of making a lot of money (returns of &gt;10%] if things go right.</a:t>
            </a:r>
          </a:p>
          <a:p>
            <a:pPr algn="ctr"/>
            <a:r>
              <a:rPr lang="en-GB" sz="1700" dirty="0">
                <a:effectLst/>
                <a:latin typeface="Archia" panose="02000503000000020004" pitchFamily="2" charset="77"/>
              </a:rPr>
              <a:t>You can stomach seeing plenty of volatility.</a:t>
            </a:r>
          </a:p>
        </p:txBody>
      </p:sp>
    </p:spTree>
    <p:extLst>
      <p:ext uri="{BB962C8B-B14F-4D97-AF65-F5344CB8AC3E}">
        <p14:creationId xmlns:p14="http://schemas.microsoft.com/office/powerpoint/2010/main" val="139315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C925-AA26-3018-9EA0-3AB46C6F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chia SemiBold" panose="02000503000000020004" pitchFamily="2" charset="77"/>
              </a:rPr>
              <a:t>Rule 3: Diversify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CC76-5481-7BF0-97CA-8C2C7F05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Archia" panose="02000503000000020004" pitchFamily="2" charset="77"/>
              </a:rPr>
              <a:t>Don’t put all your eggs in one basket</a:t>
            </a:r>
          </a:p>
          <a:p>
            <a:pPr marL="0" indent="0">
              <a:buNone/>
            </a:pPr>
            <a:endParaRPr lang="en-GB" dirty="0">
              <a:effectLst/>
              <a:latin typeface="Archia" panose="02000503000000020004" pitchFamily="2" charset="77"/>
            </a:endParaRPr>
          </a:p>
          <a:p>
            <a:r>
              <a:rPr lang="en-GB" dirty="0">
                <a:effectLst/>
                <a:latin typeface="Archia" panose="02000503000000020004" pitchFamily="2" charset="77"/>
              </a:rPr>
              <a:t>Regardless of what kind of portfolio you are creating, it is always good to have variety to smooth over the big ups and downs. </a:t>
            </a:r>
          </a:p>
          <a:p>
            <a:pPr marL="0" indent="0">
              <a:buNone/>
            </a:pPr>
            <a:endParaRPr lang="en-GB" dirty="0">
              <a:effectLst/>
              <a:latin typeface="Archia" panose="02000503000000020004" pitchFamily="2" charset="77"/>
            </a:endParaRPr>
          </a:p>
          <a:p>
            <a:r>
              <a:rPr lang="en-GB" dirty="0">
                <a:effectLst/>
                <a:latin typeface="Archia" panose="02000503000000020004" pitchFamily="2" charset="77"/>
              </a:rPr>
              <a:t>Within each asset class you should look to diversity further if you can. </a:t>
            </a:r>
            <a:endParaRPr lang="en-US" dirty="0">
              <a:latin typeface="Archia" panose="02000503000000020004" pitchFamily="2" charset="77"/>
            </a:endParaRPr>
          </a:p>
        </p:txBody>
      </p:sp>
      <p:pic>
        <p:nvPicPr>
          <p:cNvPr id="5" name="Picture 4" descr="A cartoon of a robot&#10;&#10;Description automatically generated">
            <a:extLst>
              <a:ext uri="{FF2B5EF4-FFF2-40B4-BE49-F238E27FC236}">
                <a16:creationId xmlns:a16="http://schemas.microsoft.com/office/drawing/2014/main" id="{44230923-A9AE-0DA8-B0E8-9897F41F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447" y="208344"/>
            <a:ext cx="3393231" cy="23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2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B7FB-F187-B3EF-343F-AD4B3485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chia SemiBold" panose="02000503000000020004" pitchFamily="2" charset="77"/>
              </a:rPr>
              <a:t>What do risk levels mean?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C5BD02-DFF1-944A-0281-2C452262C8DB}"/>
              </a:ext>
            </a:extLst>
          </p:cNvPr>
          <p:cNvSpPr/>
          <p:nvPr/>
        </p:nvSpPr>
        <p:spPr>
          <a:xfrm>
            <a:off x="1304029" y="2429684"/>
            <a:ext cx="2001328" cy="2001328"/>
          </a:xfrm>
          <a:prstGeom prst="ellipse">
            <a:avLst/>
          </a:prstGeom>
          <a:solidFill>
            <a:srgbClr val="305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chia Light" panose="02000503000000020004" pitchFamily="2" charset="77"/>
              </a:rPr>
              <a:t>LOW RISK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9D579F-1ED7-9045-D9AE-146045AFA928}"/>
              </a:ext>
            </a:extLst>
          </p:cNvPr>
          <p:cNvSpPr/>
          <p:nvPr/>
        </p:nvSpPr>
        <p:spPr>
          <a:xfrm>
            <a:off x="4225133" y="2069530"/>
            <a:ext cx="2729570" cy="2721635"/>
          </a:xfrm>
          <a:prstGeom prst="ellipse">
            <a:avLst/>
          </a:prstGeom>
          <a:solidFill>
            <a:srgbClr val="305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chia Light" panose="02000503000000020004" pitchFamily="2" charset="77"/>
              </a:rPr>
              <a:t>MEDIUM RISK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EB7DB6-CB41-7FC1-6C12-9615DB18172A}"/>
              </a:ext>
            </a:extLst>
          </p:cNvPr>
          <p:cNvSpPr/>
          <p:nvPr/>
        </p:nvSpPr>
        <p:spPr>
          <a:xfrm>
            <a:off x="7874480" y="1690688"/>
            <a:ext cx="3479320" cy="3479320"/>
          </a:xfrm>
          <a:prstGeom prst="ellipse">
            <a:avLst/>
          </a:prstGeom>
          <a:solidFill>
            <a:srgbClr val="305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chia Light" panose="02000503000000020004" pitchFamily="2" charset="77"/>
              </a:rPr>
              <a:t>HIGH RISK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75979-9EC4-455F-5A41-FB616B9AC054}"/>
              </a:ext>
            </a:extLst>
          </p:cNvPr>
          <p:cNvSpPr txBox="1"/>
          <p:nvPr/>
        </p:nvSpPr>
        <p:spPr>
          <a:xfrm>
            <a:off x="838200" y="4528103"/>
            <a:ext cx="3013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Archia" panose="02000503000000020004" pitchFamily="2" charset="77"/>
              </a:rPr>
              <a:t>Usually means lower</a:t>
            </a:r>
          </a:p>
          <a:p>
            <a:r>
              <a:rPr lang="en-GB" dirty="0">
                <a:effectLst/>
                <a:latin typeface="Archia" panose="02000503000000020004" pitchFamily="2" charset="77"/>
              </a:rPr>
              <a:t>fluctuations,</a:t>
            </a:r>
          </a:p>
          <a:p>
            <a:r>
              <a:rPr lang="en-GB" dirty="0">
                <a:effectLst/>
                <a:latin typeface="Archia" panose="02000503000000020004" pitchFamily="2" charset="77"/>
              </a:rPr>
              <a:t>unlikely to lose all your money and returns between</a:t>
            </a:r>
          </a:p>
          <a:p>
            <a:r>
              <a:rPr lang="en-GB" dirty="0">
                <a:effectLst/>
                <a:latin typeface="Archia" panose="02000503000000020004" pitchFamily="2" charset="77"/>
              </a:rPr>
              <a:t>0.5 – 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E3ABD-9B18-EEEC-D88C-18A6DF0DDDAA}"/>
              </a:ext>
            </a:extLst>
          </p:cNvPr>
          <p:cNvSpPr txBox="1"/>
          <p:nvPr/>
        </p:nvSpPr>
        <p:spPr>
          <a:xfrm>
            <a:off x="4315346" y="5082100"/>
            <a:ext cx="3013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chia" panose="02000503000000020004" pitchFamily="2" charset="77"/>
              </a:rPr>
              <a:t>Usually means moderate fluctuations, and returns between </a:t>
            </a:r>
            <a:br>
              <a:rPr lang="en-GB" dirty="0">
                <a:effectLst/>
                <a:latin typeface="Archia" panose="02000503000000020004" pitchFamily="2" charset="77"/>
              </a:rPr>
            </a:br>
            <a:r>
              <a:rPr lang="en-GB" dirty="0">
                <a:effectLst/>
                <a:latin typeface="Archia" panose="02000503000000020004" pitchFamily="2" charset="77"/>
              </a:rPr>
              <a:t>3</a:t>
            </a:r>
            <a:r>
              <a:rPr lang="en-GB" dirty="0">
                <a:latin typeface="Archia" panose="02000503000000020004" pitchFamily="2" charset="77"/>
              </a:rPr>
              <a:t> – 10%</a:t>
            </a:r>
            <a:endParaRPr lang="en-GB" dirty="0">
              <a:effectLst/>
              <a:latin typeface="Archia" panose="02000503000000020004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48B0-10E5-276A-971C-1B2A7BB25F0D}"/>
              </a:ext>
            </a:extLst>
          </p:cNvPr>
          <p:cNvSpPr txBox="1"/>
          <p:nvPr/>
        </p:nvSpPr>
        <p:spPr>
          <a:xfrm>
            <a:off x="8340310" y="5285164"/>
            <a:ext cx="3479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chia" panose="02000503000000020004" pitchFamily="2" charset="77"/>
              </a:rPr>
              <a:t>Usually means high fluctuations, the possibility of losing all your money and returns</a:t>
            </a:r>
          </a:p>
          <a:p>
            <a:r>
              <a:rPr lang="en-GB" dirty="0">
                <a:effectLst/>
                <a:latin typeface="Archia" panose="02000503000000020004" pitchFamily="2" charset="77"/>
              </a:rPr>
              <a:t>10+%</a:t>
            </a:r>
          </a:p>
        </p:txBody>
      </p:sp>
    </p:spTree>
    <p:extLst>
      <p:ext uri="{BB962C8B-B14F-4D97-AF65-F5344CB8AC3E}">
        <p14:creationId xmlns:p14="http://schemas.microsoft.com/office/powerpoint/2010/main" val="208092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E375383C-A00F-36C5-D7DE-5860FC065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0120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432</Words>
  <Application>Microsoft Macintosh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Archia</vt:lpstr>
      <vt:lpstr>Archia Light</vt:lpstr>
      <vt:lpstr>Archia SemiBold</vt:lpstr>
      <vt:lpstr>Arial</vt:lpstr>
      <vt:lpstr>Office Theme</vt:lpstr>
      <vt:lpstr>The Risks and Rewards of Investing</vt:lpstr>
      <vt:lpstr>The Cur8 Investor Club</vt:lpstr>
      <vt:lpstr>This month</vt:lpstr>
      <vt:lpstr>Three Golden Rules</vt:lpstr>
      <vt:lpstr>Rule 1: Know why you’re investing</vt:lpstr>
      <vt:lpstr>Rule 2: Stick to your risk limits</vt:lpstr>
      <vt:lpstr>Rule 3: Diversify </vt:lpstr>
      <vt:lpstr>What do risk levels mean?</vt:lpstr>
      <vt:lpstr>PowerPoint Presentation</vt:lpstr>
      <vt:lpstr>Some types of investments</vt:lpstr>
      <vt:lpstr>Some of Cur8’s Options</vt:lpstr>
      <vt:lpstr>PowerPoint Presentation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Risks and Rewards of Investing</dc:title>
  <dc:creator>Alexander Effingham</dc:creator>
  <cp:lastModifiedBy>Alexander Effingham</cp:lastModifiedBy>
  <cp:revision>9</cp:revision>
  <dcterms:created xsi:type="dcterms:W3CDTF">2024-05-01T10:48:31Z</dcterms:created>
  <dcterms:modified xsi:type="dcterms:W3CDTF">2024-05-02T15:51:13Z</dcterms:modified>
</cp:coreProperties>
</file>